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FXAEWI5shse8tGS34y/4HH0z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711D2-779A-41F4-811C-FE44D29A84FB}" v="1" dt="2021-07-31T23:39:2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" userId="bad96ab6-5253-4430-8be5-67af7205d973" providerId="ADAL" clId="{3F5711D2-779A-41F4-811C-FE44D29A84FB}"/>
    <pc:docChg chg="modSld">
      <pc:chgData name="Alla" userId="bad96ab6-5253-4430-8be5-67af7205d973" providerId="ADAL" clId="{3F5711D2-779A-41F4-811C-FE44D29A84FB}" dt="2021-08-05T00:22:46.523" v="2" actId="207"/>
      <pc:docMkLst>
        <pc:docMk/>
      </pc:docMkLst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56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6"/>
            <ac:spMk id="59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6"/>
            <ac:spMk id="60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57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7"/>
            <ac:spMk id="65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58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8"/>
            <ac:spMk id="75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8"/>
            <ac:spMk id="76" creationId="{00000000-0000-0000-0000-000000000000}"/>
          </ac:spMkLst>
        </pc:spChg>
      </pc:sldChg>
      <pc:sldChg chg="modSp mod modNotes">
        <pc:chgData name="Alla" userId="bad96ab6-5253-4430-8be5-67af7205d973" providerId="ADAL" clId="{3F5711D2-779A-41F4-811C-FE44D29A84FB}" dt="2021-08-05T00:22:46.523" v="2" actId="207"/>
        <pc:sldMkLst>
          <pc:docMk/>
          <pc:sldMk cId="0" sldId="259"/>
        </pc:sldMkLst>
        <pc:spChg chg="mod">
          <ac:chgData name="Alla" userId="bad96ab6-5253-4430-8be5-67af7205d973" providerId="ADAL" clId="{3F5711D2-779A-41F4-811C-FE44D29A84FB}" dt="2021-08-05T00:22:46.523" v="2" actId="207"/>
          <ac:spMkLst>
            <pc:docMk/>
            <pc:sldMk cId="0" sldId="259"/>
            <ac:spMk id="81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59"/>
            <ac:spMk id="82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60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0"/>
            <ac:spMk id="87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0"/>
            <ac:spMk id="88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61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1"/>
            <ac:spMk id="94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1"/>
            <ac:spMk id="95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62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2"/>
            <ac:spMk id="100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2"/>
            <ac:spMk id="101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63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3"/>
            <ac:spMk id="106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3"/>
            <ac:spMk id="107" creationId="{00000000-0000-0000-0000-000000000000}"/>
          </ac:spMkLst>
        </pc:spChg>
      </pc:sldChg>
      <pc:sldChg chg="modSp modNotes">
        <pc:chgData name="Alla" userId="bad96ab6-5253-4430-8be5-67af7205d973" providerId="ADAL" clId="{3F5711D2-779A-41F4-811C-FE44D29A84FB}" dt="2021-07-31T23:39:26.173" v="0"/>
        <pc:sldMkLst>
          <pc:docMk/>
          <pc:sldMk cId="0" sldId="264"/>
        </pc:sldMkLst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4"/>
            <ac:spMk id="112" creationId="{00000000-0000-0000-0000-000000000000}"/>
          </ac:spMkLst>
        </pc:spChg>
        <pc:spChg chg="mod">
          <ac:chgData name="Alla" userId="bad96ab6-5253-4430-8be5-67af7205d973" providerId="ADAL" clId="{3F5711D2-779A-41F4-811C-FE44D29A84FB}" dt="2021-07-31T23:39:26.173" v="0"/>
          <ac:spMkLst>
            <pc:docMk/>
            <pc:sldMk cId="0" sldId="264"/>
            <ac:spMk id="1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example, if you surveyed 150 students in CMSD about discrimination policies and they were 50% white, that would not match the distribution of the district and therefore would NOT be representative.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CMSD students: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Asian or Pacific Islander: 0.9%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Black, Non-Hispanic: 66.9%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Hispanic: 14.4%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American Indian or Alaskan Native: 0.2%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Multiracial: 2.9%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00"/>
              <a:buFont typeface="Georgia"/>
              <a:buChar char="●"/>
            </a:pPr>
            <a:r>
              <a:rPr lang="en" sz="10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White, Non-Hispanic: 14.6%</a:t>
            </a:r>
            <a:endParaRPr sz="10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244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62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602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69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741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706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371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77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59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09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799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6983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Sample Surveys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an overview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We’ve all seen stats online...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311700" y="3375275"/>
            <a:ext cx="85206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How did companies arrive at these numbers?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Did they ask you? Did they ask me?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Yet, the numbers seem true...</a:t>
            </a:r>
            <a:endParaRPr/>
          </a:p>
        </p:txBody>
      </p:sp>
      <p:pic>
        <p:nvPicPr>
          <p:cNvPr id="67" name="Google Shape;67;p2" descr="IMG_6021.JPG"/>
          <p:cNvPicPr preferRelativeResize="0"/>
          <p:nvPr/>
        </p:nvPicPr>
        <p:blipFill rotWithShape="1">
          <a:blip r:embed="rId3">
            <a:alphaModFix/>
          </a:blip>
          <a:srcRect l="20446" t="23473" r="26689" b="20516"/>
          <a:stretch/>
        </p:blipFill>
        <p:spPr>
          <a:xfrm>
            <a:off x="311700" y="1093375"/>
            <a:ext cx="2010148" cy="212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 descr="IMG_6020.JPG"/>
          <p:cNvPicPr preferRelativeResize="0"/>
          <p:nvPr/>
        </p:nvPicPr>
        <p:blipFill rotWithShape="1">
          <a:blip r:embed="rId4">
            <a:alphaModFix/>
          </a:blip>
          <a:srcRect l="16654" t="11645" r="23370" b="22180"/>
          <a:stretch/>
        </p:blipFill>
        <p:spPr>
          <a:xfrm>
            <a:off x="2576650" y="1093375"/>
            <a:ext cx="1930127" cy="212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 descr="IMG_6023.JPG"/>
          <p:cNvPicPr preferRelativeResize="0"/>
          <p:nvPr/>
        </p:nvPicPr>
        <p:blipFill rotWithShape="1">
          <a:blip r:embed="rId5">
            <a:alphaModFix/>
          </a:blip>
          <a:srcRect l="9193" t="15342" r="33348" b="18667"/>
          <a:stretch/>
        </p:blipFill>
        <p:spPr>
          <a:xfrm>
            <a:off x="4744050" y="1093375"/>
            <a:ext cx="1854223" cy="212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IMG_6022.JPG"/>
          <p:cNvPicPr preferRelativeResize="0"/>
          <p:nvPr/>
        </p:nvPicPr>
        <p:blipFill rotWithShape="1">
          <a:blip r:embed="rId6">
            <a:alphaModFix/>
          </a:blip>
          <a:srcRect l="16748" t="15338" r="25397" b="23475"/>
          <a:stretch/>
        </p:blipFill>
        <p:spPr>
          <a:xfrm>
            <a:off x="6836525" y="1093375"/>
            <a:ext cx="2010148" cy="212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Background </a:t>
            </a:r>
            <a:r>
              <a:rPr lang="en" b="0"/>
              <a:t>(Sample Surveys)</a:t>
            </a:r>
            <a:endParaRPr b="0"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Pew Research and the Gallup Poll often poll between 1005 and 1500 people to gain information about the entire American population or some subset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steps they take to make sure the stats they get from the poll are </a:t>
            </a:r>
            <a:r>
              <a:rPr lang="en" b="1">
                <a:solidFill>
                  <a:schemeClr val="accent3"/>
                </a:solidFill>
              </a:rPr>
              <a:t>representative</a:t>
            </a:r>
            <a:r>
              <a:rPr lang="en"/>
              <a:t> of the larger population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i="1"/>
              <a:t>Why not ask everyone? </a:t>
            </a:r>
            <a:r>
              <a:rPr lang="en"/>
              <a:t>It costs money to survey people and the more people you ask, the more it costs.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</a:t>
            </a:r>
            <a:r>
              <a:rPr lang="en" sz="1600" b="1">
                <a:solidFill>
                  <a:schemeClr val="accent6"/>
                </a:solidFill>
              </a:rPr>
              <a:t>census</a:t>
            </a:r>
            <a:r>
              <a:rPr lang="en" sz="1600"/>
              <a:t> is a special type of survey when you do ask (or attempt to ask) everyone in the population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>
                <a:solidFill>
                  <a:schemeClr val="accent3"/>
                </a:solidFill>
              </a:rPr>
              <a:t>Vocabulary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population:</a:t>
            </a:r>
            <a:r>
              <a:rPr lang="en"/>
              <a:t> the entire group of people about whom we seek to learn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statistic: </a:t>
            </a:r>
            <a:r>
              <a:rPr lang="en"/>
              <a:t>a value calculated for sampled data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68% of Americans take Dietary Supplements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sample: </a:t>
            </a:r>
            <a:r>
              <a:rPr lang="en"/>
              <a:t>a representative subset (part) of a population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representative:</a:t>
            </a:r>
            <a:r>
              <a:rPr lang="en"/>
              <a:t> an accurate reflection of the whole population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statistic is representative if it is close to the population parameter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Idea #1: Examine Part of the Whole</a:t>
            </a: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know about a </a:t>
            </a:r>
            <a:r>
              <a:rPr lang="en" b="1">
                <a:solidFill>
                  <a:schemeClr val="accent6"/>
                </a:solidFill>
              </a:rPr>
              <a:t>population</a:t>
            </a:r>
            <a:r>
              <a:rPr lang="en"/>
              <a:t> of individuals, draw a </a:t>
            </a:r>
            <a:r>
              <a:rPr lang="en" b="1">
                <a:solidFill>
                  <a:schemeClr val="accent3"/>
                </a:solidFill>
              </a:rPr>
              <a:t>sample</a:t>
            </a:r>
            <a:endParaRPr b="1">
              <a:solidFill>
                <a:schemeClr val="accent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of a pot of soup…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You don’t need to eat the entire pot to know if you like it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You could eat a cup or even a few bites to know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6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is to avoid </a:t>
            </a:r>
            <a:r>
              <a:rPr lang="en" b="1">
                <a:solidFill>
                  <a:schemeClr val="accent3"/>
                </a:solidFill>
              </a:rPr>
              <a:t>bias</a:t>
            </a:r>
            <a:endParaRPr b="1">
              <a:solidFill>
                <a:schemeClr val="accent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b="1"/>
              <a:t>over or under emphasizing a characteristic of the population</a:t>
            </a:r>
            <a:endParaRPr sz="1600"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you salted the soup but did not stir it and took a bite off the top, it would taste salty.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that would be a biased view of the soup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STIR THE POT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89" name="Google Shape;89;p5" descr="so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625" y="1604950"/>
            <a:ext cx="2395474" cy="159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Idea #2: Randomize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individuals from your population at random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done through random number generator programs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to rolling dice or flipping a coin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Idea #3: It’s the Sample Size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people believe that you need a large fraction of the population for an accurate statistic. WRONG.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make soup to cater a party, you do not need a bigger bowl of soup to know if it is good. You can still take a taste.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a </a:t>
            </a:r>
            <a:r>
              <a:rPr lang="en" b="1">
                <a:solidFill>
                  <a:schemeClr val="accent6"/>
                </a:solidFill>
              </a:rPr>
              <a:t>minimum of 40</a:t>
            </a:r>
            <a:r>
              <a:rPr lang="en"/>
              <a:t> people in a sample is recommended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larger populations in order to get all of the characteristics that must be represented, need 100 - 1000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for us, we may have to go a little smaller</a:t>
            </a:r>
            <a:endParaRPr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fine as long as we report methods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Simple Random Sample</a:t>
            </a:r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person in the population has the same chance of being selected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combination of people has an equal chance of being selected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abbreviated: SRS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Other types of samples</a:t>
            </a:r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stratified sampling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slice a population into homogenous groups such as race or gender then doing an SRS for each group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Cluster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splitting the population into representative clusters then just sampling those clusters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Multistage sampling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combining several methods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Systematic Samples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with randomly selected individual then following a pattern like taking every 10th person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Giardina">
  <a:themeElements>
    <a:clrScheme name="Custom 3">
      <a:dk1>
        <a:srgbClr val="6C648B"/>
      </a:dk1>
      <a:lt1>
        <a:srgbClr val="FFFFFF"/>
      </a:lt1>
      <a:dk2>
        <a:srgbClr val="6C648B"/>
      </a:dk2>
      <a:lt2>
        <a:srgbClr val="B6A19E"/>
      </a:lt2>
      <a:accent1>
        <a:srgbClr val="9BD252"/>
      </a:accent1>
      <a:accent2>
        <a:srgbClr val="FFC600"/>
      </a:accent2>
      <a:accent3>
        <a:srgbClr val="698E28"/>
      </a:accent3>
      <a:accent4>
        <a:srgbClr val="D5D2CA"/>
      </a:accent4>
      <a:accent5>
        <a:srgbClr val="B69EB4"/>
      </a:accent5>
      <a:accent6>
        <a:srgbClr val="000000"/>
      </a:accent6>
      <a:hlink>
        <a:srgbClr val="003359"/>
      </a:hlink>
      <a:folHlink>
        <a:srgbClr val="853A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Giardina" id="{81A78EEF-A47B-4B6F-A19C-2CD910247D51}" vid="{3FBF1D4B-C1EB-440C-A9B5-B1A0EEAC3A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Theme2Giardina</Template>
  <TotalTime>0</TotalTime>
  <Words>596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Playfair Display</vt:lpstr>
      <vt:lpstr>Georgia</vt:lpstr>
      <vt:lpstr>Lato</vt:lpstr>
      <vt:lpstr>Arial</vt:lpstr>
      <vt:lpstr>Theme2Giardina</vt:lpstr>
      <vt:lpstr>Sample Surveys</vt:lpstr>
      <vt:lpstr>We’ve all seen stats online...</vt:lpstr>
      <vt:lpstr>Background (Sample Surveys)</vt:lpstr>
      <vt:lpstr>Vocabulary</vt:lpstr>
      <vt:lpstr>Idea #1: Examine Part of the Whole</vt:lpstr>
      <vt:lpstr>Idea #2: Randomize</vt:lpstr>
      <vt:lpstr>Idea #3: It’s the Sample Size</vt:lpstr>
      <vt:lpstr>Simple Random Sample</vt:lpstr>
      <vt:lpstr>Other types of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Surveys</dc:title>
  <cp:lastModifiedBy>a.karapunarly@outlook.com</cp:lastModifiedBy>
  <cp:revision>1</cp:revision>
  <dcterms:modified xsi:type="dcterms:W3CDTF">2021-08-05T00:23:01Z</dcterms:modified>
</cp:coreProperties>
</file>