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Lato" panose="020B0604020202020204" charset="0"/>
      <p:regular r:id="rId19"/>
      <p:bold r:id="rId20"/>
      <p:italic r:id="rId21"/>
      <p:boldItalic r:id="rId22"/>
    </p:embeddedFont>
    <p:embeddedFont>
      <p:font typeface="Playfair Display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E50EF-F7C6-46DF-AB1C-63BB5D52A5EB}" v="27" dt="2021-08-05T00:39:23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" userId="bad96ab6-5253-4430-8be5-67af7205d973" providerId="ADAL" clId="{21CE50EF-F7C6-46DF-AB1C-63BB5D52A5EB}"/>
    <pc:docChg chg="undo custSel modSld">
      <pc:chgData name="Alla" userId="bad96ab6-5253-4430-8be5-67af7205d973" providerId="ADAL" clId="{21CE50EF-F7C6-46DF-AB1C-63BB5D52A5EB}" dt="2021-08-05T00:40:25.130" v="66" actId="207"/>
      <pc:docMkLst>
        <pc:docMk/>
      </pc:docMkLst>
      <pc:sldChg chg="modSp">
        <pc:chgData name="Alla" userId="bad96ab6-5253-4430-8be5-67af7205d973" providerId="ADAL" clId="{21CE50EF-F7C6-46DF-AB1C-63BB5D52A5EB}" dt="2021-08-05T00:25:07.159" v="3" actId="20577"/>
        <pc:sldMkLst>
          <pc:docMk/>
          <pc:sldMk cId="0" sldId="257"/>
        </pc:sldMkLst>
        <pc:spChg chg="mod">
          <ac:chgData name="Alla" userId="bad96ab6-5253-4430-8be5-67af7205d973" providerId="ADAL" clId="{21CE50EF-F7C6-46DF-AB1C-63BB5D52A5EB}" dt="2021-08-05T00:25:07.159" v="3" actId="20577"/>
          <ac:spMkLst>
            <pc:docMk/>
            <pc:sldMk cId="0" sldId="257"/>
            <ac:spMk id="66" creationId="{00000000-0000-0000-0000-000000000000}"/>
          </ac:spMkLst>
        </pc:spChg>
      </pc:sldChg>
      <pc:sldChg chg="modSp mod">
        <pc:chgData name="Alla" userId="bad96ab6-5253-4430-8be5-67af7205d973" providerId="ADAL" clId="{21CE50EF-F7C6-46DF-AB1C-63BB5D52A5EB}" dt="2021-08-05T00:25:49.028" v="19" actId="20577"/>
        <pc:sldMkLst>
          <pc:docMk/>
          <pc:sldMk cId="0" sldId="258"/>
        </pc:sldMkLst>
        <pc:spChg chg="mod">
          <ac:chgData name="Alla" userId="bad96ab6-5253-4430-8be5-67af7205d973" providerId="ADAL" clId="{21CE50EF-F7C6-46DF-AB1C-63BB5D52A5EB}" dt="2021-08-05T00:25:49.028" v="19" actId="20577"/>
          <ac:spMkLst>
            <pc:docMk/>
            <pc:sldMk cId="0" sldId="258"/>
            <ac:spMk id="71" creationId="{00000000-0000-0000-0000-000000000000}"/>
          </ac:spMkLst>
        </pc:spChg>
      </pc:sldChg>
      <pc:sldChg chg="modSp mod">
        <pc:chgData name="Alla" userId="bad96ab6-5253-4430-8be5-67af7205d973" providerId="ADAL" clId="{21CE50EF-F7C6-46DF-AB1C-63BB5D52A5EB}" dt="2021-08-05T00:31:31.943" v="21" actId="207"/>
        <pc:sldMkLst>
          <pc:docMk/>
          <pc:sldMk cId="0" sldId="265"/>
        </pc:sldMkLst>
        <pc:spChg chg="mod">
          <ac:chgData name="Alla" userId="bad96ab6-5253-4430-8be5-67af7205d973" providerId="ADAL" clId="{21CE50EF-F7C6-46DF-AB1C-63BB5D52A5EB}" dt="2021-08-05T00:31:31.943" v="21" actId="207"/>
          <ac:spMkLst>
            <pc:docMk/>
            <pc:sldMk cId="0" sldId="265"/>
            <ac:spMk id="114" creationId="{00000000-0000-0000-0000-000000000000}"/>
          </ac:spMkLst>
        </pc:spChg>
      </pc:sldChg>
      <pc:sldChg chg="modSp mod">
        <pc:chgData name="Alla" userId="bad96ab6-5253-4430-8be5-67af7205d973" providerId="ADAL" clId="{21CE50EF-F7C6-46DF-AB1C-63BB5D52A5EB}" dt="2021-08-05T00:32:09.228" v="23" actId="207"/>
        <pc:sldMkLst>
          <pc:docMk/>
          <pc:sldMk cId="0" sldId="266"/>
        </pc:sldMkLst>
        <pc:spChg chg="mod">
          <ac:chgData name="Alla" userId="bad96ab6-5253-4430-8be5-67af7205d973" providerId="ADAL" clId="{21CE50EF-F7C6-46DF-AB1C-63BB5D52A5EB}" dt="2021-08-05T00:32:09.228" v="23" actId="207"/>
          <ac:spMkLst>
            <pc:docMk/>
            <pc:sldMk cId="0" sldId="266"/>
            <ac:spMk id="119" creationId="{00000000-0000-0000-0000-000000000000}"/>
          </ac:spMkLst>
        </pc:spChg>
      </pc:sldChg>
      <pc:sldChg chg="modSp mod">
        <pc:chgData name="Alla" userId="bad96ab6-5253-4430-8be5-67af7205d973" providerId="ADAL" clId="{21CE50EF-F7C6-46DF-AB1C-63BB5D52A5EB}" dt="2021-08-05T00:35:13.286" v="53" actId="1035"/>
        <pc:sldMkLst>
          <pc:docMk/>
          <pc:sldMk cId="0" sldId="267"/>
        </pc:sldMkLst>
        <pc:spChg chg="mod">
          <ac:chgData name="Alla" userId="bad96ab6-5253-4430-8be5-67af7205d973" providerId="ADAL" clId="{21CE50EF-F7C6-46DF-AB1C-63BB5D52A5EB}" dt="2021-08-05T00:35:13.286" v="53" actId="1035"/>
          <ac:spMkLst>
            <pc:docMk/>
            <pc:sldMk cId="0" sldId="267"/>
            <ac:spMk id="125" creationId="{00000000-0000-0000-0000-000000000000}"/>
          </ac:spMkLst>
        </pc:spChg>
        <pc:spChg chg="mod">
          <ac:chgData name="Alla" userId="bad96ab6-5253-4430-8be5-67af7205d973" providerId="ADAL" clId="{21CE50EF-F7C6-46DF-AB1C-63BB5D52A5EB}" dt="2021-08-05T00:34:38.131" v="52" actId="1035"/>
          <ac:spMkLst>
            <pc:docMk/>
            <pc:sldMk cId="0" sldId="267"/>
            <ac:spMk id="126" creationId="{00000000-0000-0000-0000-000000000000}"/>
          </ac:spMkLst>
        </pc:spChg>
      </pc:sldChg>
      <pc:sldChg chg="modSp mod">
        <pc:chgData name="Alla" userId="bad96ab6-5253-4430-8be5-67af7205d973" providerId="ADAL" clId="{21CE50EF-F7C6-46DF-AB1C-63BB5D52A5EB}" dt="2021-08-05T00:38:56.625" v="63" actId="14100"/>
        <pc:sldMkLst>
          <pc:docMk/>
          <pc:sldMk cId="0" sldId="268"/>
        </pc:sldMkLst>
        <pc:spChg chg="mod">
          <ac:chgData name="Alla" userId="bad96ab6-5253-4430-8be5-67af7205d973" providerId="ADAL" clId="{21CE50EF-F7C6-46DF-AB1C-63BB5D52A5EB}" dt="2021-08-05T00:37:19.861" v="58" actId="403"/>
          <ac:spMkLst>
            <pc:docMk/>
            <pc:sldMk cId="0" sldId="268"/>
            <ac:spMk id="136" creationId="{00000000-0000-0000-0000-000000000000}"/>
          </ac:spMkLst>
        </pc:spChg>
        <pc:spChg chg="mod">
          <ac:chgData name="Alla" userId="bad96ab6-5253-4430-8be5-67af7205d973" providerId="ADAL" clId="{21CE50EF-F7C6-46DF-AB1C-63BB5D52A5EB}" dt="2021-08-05T00:37:13.417" v="57" actId="403"/>
          <ac:spMkLst>
            <pc:docMk/>
            <pc:sldMk cId="0" sldId="268"/>
            <ac:spMk id="137" creationId="{00000000-0000-0000-0000-000000000000}"/>
          </ac:spMkLst>
        </pc:spChg>
        <pc:picChg chg="mod">
          <ac:chgData name="Alla" userId="bad96ab6-5253-4430-8be5-67af7205d973" providerId="ADAL" clId="{21CE50EF-F7C6-46DF-AB1C-63BB5D52A5EB}" dt="2021-08-05T00:38:56.625" v="63" actId="14100"/>
          <ac:picMkLst>
            <pc:docMk/>
            <pc:sldMk cId="0" sldId="268"/>
            <ac:picMk id="139" creationId="{00000000-0000-0000-0000-000000000000}"/>
          </ac:picMkLst>
        </pc:picChg>
      </pc:sldChg>
      <pc:sldChg chg="modSp">
        <pc:chgData name="Alla" userId="bad96ab6-5253-4430-8be5-67af7205d973" providerId="ADAL" clId="{21CE50EF-F7C6-46DF-AB1C-63BB5D52A5EB}" dt="2021-08-05T00:39:23.060" v="65" actId="403"/>
        <pc:sldMkLst>
          <pc:docMk/>
          <pc:sldMk cId="0" sldId="269"/>
        </pc:sldMkLst>
        <pc:spChg chg="mod">
          <ac:chgData name="Alla" userId="bad96ab6-5253-4430-8be5-67af7205d973" providerId="ADAL" clId="{21CE50EF-F7C6-46DF-AB1C-63BB5D52A5EB}" dt="2021-08-05T00:39:20.199" v="64" actId="403"/>
          <ac:spMkLst>
            <pc:docMk/>
            <pc:sldMk cId="0" sldId="269"/>
            <ac:spMk id="146" creationId="{00000000-0000-0000-0000-000000000000}"/>
          </ac:spMkLst>
        </pc:spChg>
        <pc:spChg chg="mod">
          <ac:chgData name="Alla" userId="bad96ab6-5253-4430-8be5-67af7205d973" providerId="ADAL" clId="{21CE50EF-F7C6-46DF-AB1C-63BB5D52A5EB}" dt="2021-08-05T00:39:23.060" v="65" actId="403"/>
          <ac:spMkLst>
            <pc:docMk/>
            <pc:sldMk cId="0" sldId="269"/>
            <ac:spMk id="147" creationId="{00000000-0000-0000-0000-000000000000}"/>
          </ac:spMkLst>
        </pc:spChg>
      </pc:sldChg>
      <pc:sldChg chg="modSp mod">
        <pc:chgData name="Alla" userId="bad96ab6-5253-4430-8be5-67af7205d973" providerId="ADAL" clId="{21CE50EF-F7C6-46DF-AB1C-63BB5D52A5EB}" dt="2021-08-05T00:40:25.130" v="66" actId="207"/>
        <pc:sldMkLst>
          <pc:docMk/>
          <pc:sldMk cId="0" sldId="270"/>
        </pc:sldMkLst>
        <pc:spChg chg="mod">
          <ac:chgData name="Alla" userId="bad96ab6-5253-4430-8be5-67af7205d973" providerId="ADAL" clId="{21CE50EF-F7C6-46DF-AB1C-63BB5D52A5EB}" dt="2021-08-05T00:40:25.130" v="66" actId="207"/>
          <ac:spMkLst>
            <pc:docMk/>
            <pc:sldMk cId="0" sldId="270"/>
            <ac:spMk id="1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425b192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7425b192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Notice the difference between jail sentence connotation: in #1 “increase penalties for violent crimes” and in #2 “just lock people up longer”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source:http://www.calvin.edu/~rpruim/courses/libarts-stats/I00/overheads/biased.shtml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425b1928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425b1928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425b19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425b19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</a:rPr>
              <a:t>What answer would you select if you were 10, 20, or 30? Questions like this will frustrate a respondent and invalidate your results.</a:t>
            </a:r>
            <a:endParaRPr sz="1000"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</a:rPr>
              <a:t>This question has the same problem. What if the respondent owns a truck, hybrid, convertible, cross-over, motorcycle, or no vehicle at all?</a:t>
            </a:r>
            <a:endParaRPr sz="1000"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425b192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425b192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 http://www.qualtrics.com/blog/writing-survey-questions/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425b192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425b192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 http://www.qualtrics.com/blog/writing-survey-questions/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425b192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425b192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42554fa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42554fa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425b1928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425b1928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43f84a7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43f84a7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425b1928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425b1928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42554f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42554f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watch the video attached to Tweet about confusing polls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42554fa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42554fa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Invoking some authority or authoritative source can alter opinions because respondents will want to align with what is “right.”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source:http://www.calvin.edu/~rpruim/courses/libarts-stats/I00/overheads/biased.shtml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425b192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425b192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source:http://www.calvin.edu/~rpruim/courses/libarts-stats/I00/overheads/biased.shtml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425b192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425b1928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source:http://www.calvin.edu/~rpruim/courses/libarts-stats/I00/overheads/biased.shtml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7425b192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7425b192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Notice the difference between jail sentence connotation: in #1 “increase penalties for violent crimes” and in #2 “just lock people up longer”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source:http://www.calvin.edu/~rpruim/courses/libarts-stats/I00/overheads/biased.shtml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flix.com/watch/80004317?trackId=14170047&amp;tctx=0%2C0%2Ce80b807d-0f4d-4f33-96ad-b0aede1780e0-3595129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Asking Good Questions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your survey instrument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decide</a:t>
            </a:r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3"/>
                </a:solidFill>
              </a:rPr>
              <a:t>Which question is LESS biased?</a:t>
            </a:r>
            <a:endParaRPr b="1" dirty="0"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Dealing with Violent Crime (M. Higham)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What, in your view, is the best way to reduce violent crime in the U.S.: </a:t>
            </a:r>
            <a:endParaRPr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a) reduce the number of guns sold in the U.S. </a:t>
            </a:r>
            <a:endParaRPr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b) </a:t>
            </a:r>
            <a:r>
              <a:rPr lang="en" dirty="0">
                <a:solidFill>
                  <a:schemeClr val="accent2"/>
                </a:solidFill>
              </a:rPr>
              <a:t>increase penalties for violent criminals</a:t>
            </a:r>
            <a:endParaRPr dirty="0">
              <a:solidFill>
                <a:schemeClr val="accent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Should we reduce violent crime by getting guns off the streets, or </a:t>
            </a:r>
            <a:r>
              <a:rPr lang="en" dirty="0">
                <a:solidFill>
                  <a:schemeClr val="accent2">
                    <a:lumMod val="50000"/>
                  </a:schemeClr>
                </a:solidFill>
              </a:rPr>
              <a:t>should we just lock people up longer</a:t>
            </a:r>
            <a:r>
              <a:rPr lang="en" dirty="0"/>
              <a:t>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/>
              <a:t>Avoid </a:t>
            </a:r>
            <a:r>
              <a:rPr lang="en" sz="5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bias</a:t>
            </a:r>
            <a:r>
              <a:rPr lang="en" sz="5400" b="1" dirty="0">
                <a:solidFill>
                  <a:schemeClr val="accent4"/>
                </a:solidFill>
              </a:rPr>
              <a:t> </a:t>
            </a:r>
            <a:r>
              <a:rPr lang="en" sz="5400" b="1" dirty="0"/>
              <a:t>when you </a:t>
            </a:r>
            <a:r>
              <a:rPr lang="en" sz="5400" b="1" dirty="0">
                <a:solidFill>
                  <a:schemeClr val="accent1"/>
                </a:solidFill>
              </a:rPr>
              <a:t>write</a:t>
            </a:r>
            <a:r>
              <a:rPr lang="en" sz="5400" b="1" dirty="0"/>
              <a:t>!</a:t>
            </a:r>
            <a:endParaRPr sz="5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43560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Leading Words</a:t>
            </a:r>
            <a:endParaRPr dirty="0"/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700" y="1095771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</a:pPr>
            <a:r>
              <a:rPr lang="en" sz="1800" b="1" dirty="0">
                <a:solidFill>
                  <a:schemeClr val="accent2"/>
                </a:solidFill>
              </a:rPr>
              <a:t>AVOID THEM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800" dirty="0"/>
              <a:t>should, could, would</a:t>
            </a:r>
            <a:endParaRPr sz="18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800" dirty="0"/>
              <a:t>strong words like “force” or “prohibit”</a:t>
            </a:r>
            <a:endParaRPr sz="18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800" dirty="0">
                <a:solidFill>
                  <a:schemeClr val="accent3"/>
                </a:solidFill>
              </a:rPr>
              <a:t>examples </a:t>
            </a:r>
            <a:r>
              <a:rPr lang="en" sz="1800" dirty="0"/>
              <a:t>of biased questions:</a:t>
            </a:r>
            <a:endParaRPr sz="18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600" dirty="0"/>
              <a:t>The government should </a:t>
            </a:r>
            <a:r>
              <a:rPr lang="en" sz="1600" dirty="0">
                <a:solidFill>
                  <a:schemeClr val="accent6"/>
                </a:solidFill>
              </a:rPr>
              <a:t>force</a:t>
            </a:r>
            <a:r>
              <a:rPr lang="en" sz="1600" dirty="0"/>
              <a:t> you to pay higher taxes.</a:t>
            </a:r>
            <a:endParaRPr sz="16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600" dirty="0"/>
              <a:t>How would you rate the career of </a:t>
            </a:r>
            <a:r>
              <a:rPr lang="en" sz="1600" dirty="0">
                <a:solidFill>
                  <a:schemeClr val="accent6"/>
                </a:solidFill>
              </a:rPr>
              <a:t>legendary</a:t>
            </a:r>
            <a:r>
              <a:rPr lang="en" sz="1600" dirty="0"/>
              <a:t> Joe Dimaggio?</a:t>
            </a:r>
            <a:endParaRPr sz="1600" dirty="0"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2"/>
          </p:nvPr>
        </p:nvSpPr>
        <p:spPr>
          <a:xfrm>
            <a:off x="4832400" y="1095771"/>
            <a:ext cx="4085636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Make sure options are mutually exclusive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need CLEAR choices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Avoid: </a:t>
            </a:r>
            <a:endParaRPr sz="16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Too many correct answers </a:t>
            </a:r>
            <a:r>
              <a:rPr lang="en" sz="1400" b="1" i="1" dirty="0"/>
              <a:t>or </a:t>
            </a:r>
            <a:endParaRPr sz="1400" b="1" i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No correct answers  for the respondents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4832400" y="391350"/>
            <a:ext cx="44667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Choices</a:t>
            </a:r>
            <a:endParaRPr dirty="0"/>
          </a:p>
        </p:txBody>
      </p:sp>
      <p:pic>
        <p:nvPicPr>
          <p:cNvPr id="128" name="Google Shape;128;p24" descr="Screen Shot 2015-11-27 at 1.05.10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8" y="3001623"/>
            <a:ext cx="1434575" cy="168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4" descr="Screen Shot 2015-11-27 at 1.06.10 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1175" y="3115923"/>
            <a:ext cx="2371125" cy="12191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0" name="Google Shape;130;p24"/>
          <p:cNvCxnSpPr/>
          <p:nvPr/>
        </p:nvCxnSpPr>
        <p:spPr>
          <a:xfrm>
            <a:off x="4435275" y="202500"/>
            <a:ext cx="10200" cy="47994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5" descr="Screen Shot 2015-11-27 at 1.23.50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7970" y="3870415"/>
            <a:ext cx="2292960" cy="127308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39999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Direct Questions</a:t>
            </a:r>
            <a:endParaRPr dirty="0"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Make sure people know what you are asking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Don’t be vague or too open ended</a:t>
            </a:r>
            <a:endParaRPr sz="16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ex: What do you like to do for fun?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Be specific</a:t>
            </a:r>
            <a:endParaRPr sz="16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ex: What activity are you most willing to pay for for family fun night?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400" dirty="0"/>
              <a:t>movies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400" dirty="0"/>
              <a:t>play or musical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400" dirty="0"/>
              <a:t>professional sports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400" dirty="0"/>
              <a:t>orchestra or opera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400" dirty="0"/>
              <a:t>dinner at a 4 or 5 star restaurant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400" dirty="0"/>
              <a:t>dinner at a chain restaurant</a:t>
            </a:r>
            <a:endParaRPr sz="1400" dirty="0"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 Intrusive questions need an opt out</a:t>
            </a:r>
            <a:endParaRPr sz="16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</a:pPr>
            <a:r>
              <a:rPr lang="en" sz="1400" dirty="0">
                <a:solidFill>
                  <a:schemeClr val="accent2"/>
                </a:solidFill>
              </a:rPr>
              <a:t>income</a:t>
            </a:r>
            <a:endParaRPr sz="1400" dirty="0">
              <a:solidFill>
                <a:schemeClr val="accent2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</a:pPr>
            <a:r>
              <a:rPr lang="en" sz="1400" dirty="0">
                <a:solidFill>
                  <a:schemeClr val="accent2"/>
                </a:solidFill>
              </a:rPr>
              <a:t>occupation</a:t>
            </a:r>
            <a:endParaRPr sz="1400" dirty="0">
              <a:solidFill>
                <a:schemeClr val="accent2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</a:pPr>
            <a:r>
              <a:rPr lang="en" sz="1400" dirty="0">
                <a:solidFill>
                  <a:schemeClr val="accent2"/>
                </a:solidFill>
              </a:rPr>
              <a:t>finances</a:t>
            </a:r>
            <a:endParaRPr sz="1400" dirty="0">
              <a:solidFill>
                <a:schemeClr val="accent2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</a:pPr>
            <a:r>
              <a:rPr lang="en" sz="1400" dirty="0">
                <a:solidFill>
                  <a:schemeClr val="accent2"/>
                </a:solidFill>
              </a:rPr>
              <a:t>family life</a:t>
            </a:r>
            <a:endParaRPr sz="1400" dirty="0">
              <a:solidFill>
                <a:schemeClr val="accent2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</a:pPr>
            <a:r>
              <a:rPr lang="en" sz="1400" dirty="0">
                <a:solidFill>
                  <a:schemeClr val="accent2"/>
                </a:solidFill>
              </a:rPr>
              <a:t>personal hygiene</a:t>
            </a:r>
            <a:endParaRPr sz="1400" dirty="0">
              <a:solidFill>
                <a:schemeClr val="accent2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</a:pPr>
            <a:r>
              <a:rPr lang="en" sz="1400" dirty="0">
                <a:solidFill>
                  <a:schemeClr val="accent2"/>
                </a:solidFill>
              </a:rPr>
              <a:t>personal, political, or religious beliefs</a:t>
            </a:r>
            <a:endParaRPr sz="1400" dirty="0">
              <a:solidFill>
                <a:schemeClr val="accent2"/>
              </a:solidFill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dirty="0"/>
              <a:t>“</a:t>
            </a:r>
            <a:r>
              <a:rPr lang="en" dirty="0">
                <a:solidFill>
                  <a:srgbClr val="000000"/>
                </a:solidFill>
              </a:rPr>
              <a:t>While current research does not support that PNA (Prefer Not to Answer) options increase data quality or response rates, many </a:t>
            </a:r>
            <a:r>
              <a:rPr lang="en" dirty="0">
                <a:solidFill>
                  <a:schemeClr val="accent2"/>
                </a:solidFill>
              </a:rPr>
              <a:t>respondents appreciate </a:t>
            </a:r>
            <a:r>
              <a:rPr lang="en" dirty="0">
                <a:solidFill>
                  <a:srgbClr val="000000"/>
                </a:solidFill>
              </a:rPr>
              <a:t>this non-disclosure option.”</a:t>
            </a:r>
            <a:endParaRPr dirty="0"/>
          </a:p>
        </p:txBody>
      </p:sp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4832400" y="391350"/>
            <a:ext cx="39999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“Prefer not to answer”</a:t>
            </a:r>
            <a:endParaRPr sz="2800"/>
          </a:p>
        </p:txBody>
      </p:sp>
      <p:cxnSp>
        <p:nvCxnSpPr>
          <p:cNvPr id="140" name="Google Shape;140;p25"/>
          <p:cNvCxnSpPr/>
          <p:nvPr/>
        </p:nvCxnSpPr>
        <p:spPr>
          <a:xfrm>
            <a:off x="4435275" y="202500"/>
            <a:ext cx="10200" cy="47994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39999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Cover all Answers</a:t>
            </a:r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include “other” if you are not sure if you made all answers available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if 10% of people select “other” you missed an answer choice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i="1" dirty="0"/>
              <a:t>You indicated that you eat at Joe’s fast food once every three months. Why don’t you eat there more often?</a:t>
            </a:r>
            <a:endParaRPr sz="1600" i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i="1" dirty="0"/>
              <a:t>There isn’t a location near my house.</a:t>
            </a:r>
            <a:endParaRPr sz="1400" i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i="1" dirty="0"/>
              <a:t>I don’t like the taste of the food.</a:t>
            </a:r>
            <a:endParaRPr sz="1400" i="1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i="1" dirty="0"/>
              <a:t>never heard of it.</a:t>
            </a:r>
            <a:endParaRPr sz="1400" i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Choices addressing price and nutrition are not included and could be reasons.</a:t>
            </a:r>
            <a:endParaRPr sz="1600" dirty="0"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Don’t combine two questions into one</a:t>
            </a:r>
            <a:endParaRPr sz="16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dirty="0"/>
              <a:t>example: How likely are you to go out to a dinner and a movie this weekend?</a:t>
            </a:r>
            <a:endParaRPr sz="16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Are you asking about one of those activities on separate occasions?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are you asking about the dinner and a movie date combo?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someone might misread and only answer about dinner and not consider movie attendance</a:t>
            </a:r>
            <a:endParaRPr sz="1400" dirty="0"/>
          </a:p>
        </p:txBody>
      </p:sp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4832400" y="391350"/>
            <a:ext cx="39999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question at a time</a:t>
            </a:r>
            <a:endParaRPr/>
          </a:p>
        </p:txBody>
      </p:sp>
      <p:cxnSp>
        <p:nvCxnSpPr>
          <p:cNvPr id="149" name="Google Shape;149;p26"/>
          <p:cNvCxnSpPr/>
          <p:nvPr/>
        </p:nvCxnSpPr>
        <p:spPr>
          <a:xfrm>
            <a:off x="4435275" y="202500"/>
            <a:ext cx="10200" cy="47994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b="1" dirty="0"/>
              <a:t>How to </a:t>
            </a:r>
            <a:r>
              <a:rPr lang="en" sz="6600" b="1" dirty="0">
                <a:solidFill>
                  <a:schemeClr val="accent6"/>
                </a:solidFill>
              </a:rPr>
              <a:t>avoid</a:t>
            </a:r>
            <a:r>
              <a:rPr lang="en" sz="6600" b="1" dirty="0"/>
              <a:t> </a:t>
            </a:r>
            <a:r>
              <a:rPr lang="en" sz="6600" b="1" dirty="0">
                <a:solidFill>
                  <a:schemeClr val="accent2"/>
                </a:solidFill>
              </a:rPr>
              <a:t>bias</a:t>
            </a:r>
            <a:endParaRPr sz="6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311700" y="1627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Avoid Bias at all costs (literally)</a:t>
            </a:r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6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Look for Bias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ask someone else to read your survey to help look for biases you may not notice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you can NOT recover from bias after the fact 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biased questions leads to bad data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biased sampling method leads to bad data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bigger isn’t better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Spend time and resources reducing bias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editing, reviewing, checking, paying someone else to check again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Consider who is excluded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do not claim to have learned about a group not included in your sample survey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en" dirty="0">
                <a:solidFill>
                  <a:schemeClr val="accent3"/>
                </a:solidFill>
              </a:rPr>
              <a:t>Pilot Test</a:t>
            </a:r>
            <a:endParaRPr dirty="0">
              <a:solidFill>
                <a:schemeClr val="accent3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have a small group take your survey first to make sure you are getting the kinds of info you want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look for misunderstandings, misinterpretation, confusion or other possible biases. Then refine.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Report your sampling method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when you publish results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Questions 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questions you ask influence the information you get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Think about a test you have taken and one question was very confusing. you probably asked the teacher about it and, after clarifying, the question was easier to answer.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Clarification is not really an option on surveys/polling questions.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You want everything to be crystal clear from the start!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 example of a College History Survey</a:t>
            </a:r>
            <a:endParaRPr dirty="0"/>
          </a:p>
        </p:txBody>
      </p:sp>
      <p:pic>
        <p:nvPicPr>
          <p:cNvPr id="72" name="Google Shape;72;p15" descr="Screen Shot 2015-11-29 at 1.57.23 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7850" y="1176349"/>
            <a:ext cx="5514076" cy="365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/>
              <a:t>What is response bias?</a:t>
            </a:r>
            <a:endParaRPr sz="6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Avoid Response Bias!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●"/>
            </a:pPr>
            <a:r>
              <a:rPr lang="en" b="1">
                <a:solidFill>
                  <a:schemeClr val="accent3"/>
                </a:solidFill>
              </a:rPr>
              <a:t>Response Bias</a:t>
            </a:r>
            <a:endParaRPr b="1">
              <a:solidFill>
                <a:schemeClr val="accent3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/>
              <a:t>definition:</a:t>
            </a:r>
            <a:r>
              <a:rPr lang="en" b="1" i="1"/>
              <a:t> anything</a:t>
            </a:r>
            <a:r>
              <a:rPr lang="en" b="1"/>
              <a:t> in a survey that </a:t>
            </a:r>
            <a:r>
              <a:rPr lang="en" b="1">
                <a:solidFill>
                  <a:schemeClr val="accent3"/>
                </a:solidFill>
              </a:rPr>
              <a:t>influences the response</a:t>
            </a:r>
            <a:r>
              <a:rPr lang="en" b="1"/>
              <a:t> from those surveyed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respondents tend to tailor their responses to attempt to please the interviewer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natural unwillingness to share personal information or admit illegal activity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wording of a question</a:t>
            </a:r>
            <a:endParaRPr/>
          </a:p>
        </p:txBody>
      </p:sp>
      <p:pic>
        <p:nvPicPr>
          <p:cNvPr id="84" name="Google Shape;84;p17" descr="Screen Shot 2015-11-27 at 12.11.42 PM.p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64321" y="2538075"/>
            <a:ext cx="4374525" cy="237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Amount of Homework (R. Potgeter)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 you agree or disagree that Calvins professors assign an average amount of homework?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Agree=2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Disagree=8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 you agree with the National College Study Program which says that Calvin assigns an average amount of homework for the college student?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Agree=6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Disagree=4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Notice that more agree in the second version. Why?</a:t>
            </a:r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Bathroom Size (R. Potgeter)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 you agree or disagree that Calvin has big enough bathrooms?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Agree=5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Disagree=5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 you agree with the National Students Rights Poll which says that Calvin has big enough bathrooms?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Agree=9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Disagree=1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chemeClr val="accent6"/>
                </a:solidFill>
              </a:rPr>
              <a:t>How did results differ from #1 to #2? What is the difference?</a:t>
            </a:r>
            <a:endParaRPr b="1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Bathroom Size (R. Potgeter)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Do you agree or disagree that Calvin has big enough bathrooms?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dirty="0"/>
              <a:t>Agree=5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dirty="0"/>
              <a:t>Disagree=5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Do you agree with the </a:t>
            </a:r>
            <a:r>
              <a:rPr lang="en" dirty="0">
                <a:solidFill>
                  <a:schemeClr val="accent3"/>
                </a:solidFill>
              </a:rPr>
              <a:t>National Students Rights Poll</a:t>
            </a:r>
            <a:r>
              <a:rPr lang="en" dirty="0"/>
              <a:t> which says that Calvin has big enough bathrooms?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dirty="0"/>
              <a:t>Agree=9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dirty="0"/>
              <a:t>Disagree=1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decide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</a:rPr>
              <a:t>Which question is LESS biased?</a:t>
            </a:r>
            <a:endParaRPr b="1"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Dealing with Violent Crime (M. Higham)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What, in your view, is the best way to reduce violent crime in the U.S.: </a:t>
            </a:r>
            <a:endParaRPr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a) reduce the number of guns sold in the U.S. </a:t>
            </a:r>
            <a:endParaRPr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b) increase penalties for violent criminals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Should we reduce violent crime by getting guns off the streets, or should we just lock people up longer?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ral">
  <a:themeElements>
    <a:clrScheme name="Custom 3">
      <a:dk1>
        <a:srgbClr val="6C648B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16</TotalTime>
  <Words>1256</Words>
  <Application>Microsoft Office PowerPoint</Application>
  <PresentationFormat>On-screen Show (16:9)</PresentationFormat>
  <Paragraphs>135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Playfair Display</vt:lpstr>
      <vt:lpstr>Lato</vt:lpstr>
      <vt:lpstr>Arial</vt:lpstr>
      <vt:lpstr>Coral</vt:lpstr>
      <vt:lpstr>Asking Good Questions</vt:lpstr>
      <vt:lpstr>Good Questions </vt:lpstr>
      <vt:lpstr>An example of a College History Survey</vt:lpstr>
      <vt:lpstr>What is response bias?</vt:lpstr>
      <vt:lpstr>Avoid Response Bias!</vt:lpstr>
      <vt:lpstr>Examples</vt:lpstr>
      <vt:lpstr>Examples</vt:lpstr>
      <vt:lpstr>Examples</vt:lpstr>
      <vt:lpstr>You decide</vt:lpstr>
      <vt:lpstr>You decide</vt:lpstr>
      <vt:lpstr>Avoid bias when you write!</vt:lpstr>
      <vt:lpstr>Leading Words</vt:lpstr>
      <vt:lpstr>Direct Questions</vt:lpstr>
      <vt:lpstr>Cover all Answers</vt:lpstr>
      <vt:lpstr>How to avoid bias</vt:lpstr>
      <vt:lpstr>Avoid Bias at all costs (literally)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Good Questions</dc:title>
  <dc:creator>alla karapunarly</dc:creator>
  <cp:lastModifiedBy>a.karapunarly@outlook.com</cp:lastModifiedBy>
  <cp:revision>1</cp:revision>
  <dcterms:modified xsi:type="dcterms:W3CDTF">2021-08-05T00:40:55Z</dcterms:modified>
</cp:coreProperties>
</file>