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B0604020202020204" charset="0"/>
      <p:regular r:id="rId9"/>
      <p:bold r:id="rId10"/>
      <p:italic r:id="rId11"/>
      <p:boldItalic r:id="rId12"/>
    </p:embeddedFont>
    <p:embeddedFont>
      <p:font typeface="Playfair Display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DF08D1-F678-44CC-B6D7-261B82BADEB5}" v="1" dt="2021-07-31T23:40:21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A1DF08D1-F678-44CC-B6D7-261B82BADEB5}"/>
    <pc:docChg chg="modSld">
      <pc:chgData name="Alla" userId="bad96ab6-5253-4430-8be5-67af7205d973" providerId="ADAL" clId="{A1DF08D1-F678-44CC-B6D7-261B82BADEB5}" dt="2021-07-31T23:40:21.160" v="0"/>
      <pc:docMkLst>
        <pc:docMk/>
      </pc:docMkLst>
      <pc:sldChg chg="modSp modNotes">
        <pc:chgData name="Alla" userId="bad96ab6-5253-4430-8be5-67af7205d973" providerId="ADAL" clId="{A1DF08D1-F678-44CC-B6D7-261B82BADEB5}" dt="2021-07-31T23:40:21.160" v="0"/>
        <pc:sldMkLst>
          <pc:docMk/>
          <pc:sldMk cId="0" sldId="256"/>
        </pc:sldMkLst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56"/>
            <ac:spMk id="59" creationId="{00000000-0000-0000-0000-000000000000}"/>
          </ac:spMkLst>
        </pc:spChg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56"/>
            <ac:spMk id="60" creationId="{00000000-0000-0000-0000-000000000000}"/>
          </ac:spMkLst>
        </pc:spChg>
      </pc:sldChg>
      <pc:sldChg chg="modSp modNotes">
        <pc:chgData name="Alla" userId="bad96ab6-5253-4430-8be5-67af7205d973" providerId="ADAL" clId="{A1DF08D1-F678-44CC-B6D7-261B82BADEB5}" dt="2021-07-31T23:40:21.160" v="0"/>
        <pc:sldMkLst>
          <pc:docMk/>
          <pc:sldMk cId="0" sldId="257"/>
        </pc:sldMkLst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57"/>
            <ac:spMk id="65" creationId="{00000000-0000-0000-0000-000000000000}"/>
          </ac:spMkLst>
        </pc:spChg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57"/>
            <ac:spMk id="66" creationId="{00000000-0000-0000-0000-000000000000}"/>
          </ac:spMkLst>
        </pc:spChg>
      </pc:sldChg>
      <pc:sldChg chg="modSp modNotes">
        <pc:chgData name="Alla" userId="bad96ab6-5253-4430-8be5-67af7205d973" providerId="ADAL" clId="{A1DF08D1-F678-44CC-B6D7-261B82BADEB5}" dt="2021-07-31T23:40:21.160" v="0"/>
        <pc:sldMkLst>
          <pc:docMk/>
          <pc:sldMk cId="0" sldId="258"/>
        </pc:sldMkLst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58"/>
            <ac:spMk id="71" creationId="{00000000-0000-0000-0000-000000000000}"/>
          </ac:spMkLst>
        </pc:spChg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58"/>
            <ac:spMk id="72" creationId="{00000000-0000-0000-0000-000000000000}"/>
          </ac:spMkLst>
        </pc:spChg>
      </pc:sldChg>
      <pc:sldChg chg="modSp modNotes">
        <pc:chgData name="Alla" userId="bad96ab6-5253-4430-8be5-67af7205d973" providerId="ADAL" clId="{A1DF08D1-F678-44CC-B6D7-261B82BADEB5}" dt="2021-07-31T23:40:21.160" v="0"/>
        <pc:sldMkLst>
          <pc:docMk/>
          <pc:sldMk cId="0" sldId="259"/>
        </pc:sldMkLst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59"/>
            <ac:spMk id="77" creationId="{00000000-0000-0000-0000-000000000000}"/>
          </ac:spMkLst>
        </pc:spChg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59"/>
            <ac:spMk id="78" creationId="{00000000-0000-0000-0000-000000000000}"/>
          </ac:spMkLst>
        </pc:spChg>
      </pc:sldChg>
      <pc:sldChg chg="modSp modNotes">
        <pc:chgData name="Alla" userId="bad96ab6-5253-4430-8be5-67af7205d973" providerId="ADAL" clId="{A1DF08D1-F678-44CC-B6D7-261B82BADEB5}" dt="2021-07-31T23:40:21.160" v="0"/>
        <pc:sldMkLst>
          <pc:docMk/>
          <pc:sldMk cId="0" sldId="260"/>
        </pc:sldMkLst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60"/>
            <ac:spMk id="83" creationId="{00000000-0000-0000-0000-000000000000}"/>
          </ac:spMkLst>
        </pc:spChg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60"/>
            <ac:spMk id="84" creationId="{00000000-0000-0000-0000-000000000000}"/>
          </ac:spMkLst>
        </pc:spChg>
      </pc:sldChg>
      <pc:sldChg chg="modSp modNotes">
        <pc:chgData name="Alla" userId="bad96ab6-5253-4430-8be5-67af7205d973" providerId="ADAL" clId="{A1DF08D1-F678-44CC-B6D7-261B82BADEB5}" dt="2021-07-31T23:40:21.160" v="0"/>
        <pc:sldMkLst>
          <pc:docMk/>
          <pc:sldMk cId="0" sldId="261"/>
        </pc:sldMkLst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61"/>
            <ac:spMk id="89" creationId="{00000000-0000-0000-0000-000000000000}"/>
          </ac:spMkLst>
        </pc:spChg>
        <pc:spChg chg="mod">
          <ac:chgData name="Alla" userId="bad96ab6-5253-4430-8be5-67af7205d973" providerId="ADAL" clId="{A1DF08D1-F678-44CC-B6D7-261B82BADEB5}" dt="2021-07-31T23:40:21.160" v="0"/>
          <ac:spMkLst>
            <pc:docMk/>
            <pc:sldMk cId="0" sldId="261"/>
            <ac:spMk id="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42549c45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42549c45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42549c45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42549c45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42549c4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42549c45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42549c45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42549c45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42549c45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42549c45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6042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6498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1724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609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0447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7772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2684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9445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434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352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094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3855764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Sampling Badly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step by step guide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Mistake #1 | Sample Volunteers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a </a:t>
            </a:r>
            <a:r>
              <a:rPr lang="en" b="1">
                <a:solidFill>
                  <a:schemeClr val="accent6"/>
                </a:solidFill>
              </a:rPr>
              <a:t>voluntary response sample</a:t>
            </a:r>
            <a:r>
              <a:rPr lang="en"/>
              <a:t>, a large group of people is invited to respond, and those who choose to respond are counted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</a:t>
            </a:r>
            <a:r>
              <a:rPr lang="en" b="1">
                <a:solidFill>
                  <a:schemeClr val="accent3"/>
                </a:solidFill>
              </a:rPr>
              <a:t>Voluntary Response Bias</a:t>
            </a:r>
            <a:endParaRPr b="1">
              <a:solidFill>
                <a:schemeClr val="accent3"/>
              </a:solidFill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u="sng"/>
              <a:t>definition:</a:t>
            </a:r>
            <a:r>
              <a:rPr lang="en" sz="1700" b="1"/>
              <a:t> </a:t>
            </a:r>
            <a:r>
              <a:rPr lang="en" sz="1700" b="1" i="1"/>
              <a:t>Bias introduced to a sample when individuals can choose on their own whether to participate in the sample.</a:t>
            </a:r>
            <a:endParaRPr sz="1700" b="1" i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volunteers rather than the researcher decide who is in the sample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TV shows (American Idol), those who frequent a particular website (Echo), letters written to Congress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Often </a:t>
            </a:r>
            <a:r>
              <a:rPr lang="en" b="1">
                <a:solidFill>
                  <a:schemeClr val="accent6"/>
                </a:solidFill>
              </a:rPr>
              <a:t>biased </a:t>
            </a:r>
            <a:r>
              <a:rPr lang="en"/>
              <a:t>toward those with </a:t>
            </a:r>
            <a:r>
              <a:rPr lang="en" i="1"/>
              <a:t>strong opinions</a:t>
            </a:r>
            <a:endParaRPr i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representative of the population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Mistake #2 | Sample Conveniently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chemeClr val="accent3"/>
                </a:solidFill>
              </a:rPr>
              <a:t>convenience sampling</a:t>
            </a:r>
            <a:r>
              <a:rPr lang="en"/>
              <a:t> </a:t>
            </a:r>
            <a:endParaRPr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u="sng"/>
              <a:t>Definition:</a:t>
            </a:r>
            <a:r>
              <a:rPr lang="en" sz="1700"/>
              <a:t> </a:t>
            </a:r>
            <a:r>
              <a:rPr lang="en" sz="1700" b="1" i="1"/>
              <a:t>simply including the individuals who are convenient for us to sample</a:t>
            </a:r>
            <a:endParaRPr sz="1700" b="1" i="1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b="1" i="1"/>
              <a:t>Not representative of the population</a:t>
            </a:r>
            <a:endParaRPr sz="1700" b="1" i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chemeClr val="accent6"/>
                </a:solidFill>
              </a:rPr>
              <a:t>e.g. in 2001,</a:t>
            </a:r>
            <a:r>
              <a:rPr lang="en"/>
              <a:t> a poll attempted to learn about the number of residents in a city are computer owners. The poll was conducted on the internet! How can people without a computer be included?!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chemeClr val="accent6"/>
                </a:solidFill>
              </a:rPr>
              <a:t>e.g. mall surveys</a:t>
            </a:r>
            <a:r>
              <a:rPr lang="en"/>
              <a:t> - mall shoppers tend to be more wealthy &amp; also commonly teens and retirees. Interviewers also tend to pick people who look “safe” or easy to interview.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Mistake #3 | Use a Bad Sampling Frame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</a:t>
            </a:r>
            <a:r>
              <a:rPr lang="en" b="1" i="1"/>
              <a:t>incomplete frame</a:t>
            </a:r>
            <a:r>
              <a:rPr lang="en"/>
              <a:t> is bad because the people included could have different opinions from those not included in the frame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people likely to be missed…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people in prison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homeless people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students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long-term travelers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those with only a cell-phone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Mistake #4 | Undercoverage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surveys suffer from </a:t>
            </a:r>
            <a:r>
              <a:rPr lang="en" b="1">
                <a:solidFill>
                  <a:schemeClr val="accent3"/>
                </a:solidFill>
              </a:rPr>
              <a:t>undercoverage:</a:t>
            </a:r>
            <a:r>
              <a:rPr lang="en"/>
              <a:t> </a:t>
            </a:r>
            <a:endParaRPr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u="sng"/>
              <a:t>definition: </a:t>
            </a:r>
            <a:r>
              <a:rPr lang="en" sz="1700" b="1" i="1"/>
              <a:t>when some portion of the population is not sampled at all or has a smaller representation in the sample than it has in the population</a:t>
            </a:r>
            <a:endParaRPr sz="1700" b="1" i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chemeClr val="accent6"/>
                </a:solidFill>
              </a:rPr>
              <a:t>e.g. if a poll attempts</a:t>
            </a:r>
            <a:r>
              <a:rPr lang="en"/>
              <a:t> to summarize American opinions &amp; the sample includes 5% African Americans, this subpopulation has been </a:t>
            </a:r>
            <a:r>
              <a:rPr lang="en" u="sng"/>
              <a:t>undercovered.</a:t>
            </a:r>
            <a:r>
              <a:rPr lang="en"/>
              <a:t>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needs to be 13% African Americans in the sample because there are 13% African Americans in the USA.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population’s opinions will not be properly represented especially if it is about an issue in which race would be an influencing factor.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e.g. if a poll about college students’ opinions surveys 60% women and 40% men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Mistake #5 | Bias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AutoNum type="arabicPeriod"/>
            </a:pPr>
            <a:r>
              <a:rPr lang="en">
                <a:solidFill>
                  <a:schemeClr val="accent3"/>
                </a:solidFill>
              </a:rPr>
              <a:t>Bias</a:t>
            </a:r>
            <a:endParaRPr>
              <a:solidFill>
                <a:schemeClr val="accent3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u="sng"/>
              <a:t>definition: </a:t>
            </a:r>
            <a:r>
              <a:rPr lang="en" b="1" i="1"/>
              <a:t>any systematic failure of a sampling method to represent its population</a:t>
            </a:r>
            <a:endParaRPr b="1" i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AutoNum type="arabicPeriod"/>
            </a:pPr>
            <a:r>
              <a:rPr lang="en">
                <a:solidFill>
                  <a:schemeClr val="accent3"/>
                </a:solidFill>
              </a:rPr>
              <a:t>Nonresponse Bias</a:t>
            </a:r>
            <a:endParaRPr>
              <a:solidFill>
                <a:schemeClr val="accent3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u="sng"/>
              <a:t>definition: </a:t>
            </a:r>
            <a:r>
              <a:rPr lang="en" b="1" i="1"/>
              <a:t>when a large fraction of those sampled fail to respond</a:t>
            </a:r>
            <a:endParaRPr b="1" i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voluntary response bias is a form of nonresponse bias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those who work first shift won’t respond to telephone surveys conducted only during the working hours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AutoNum type="arabicPeriod"/>
            </a:pPr>
            <a:r>
              <a:rPr lang="en" b="1">
                <a:solidFill>
                  <a:schemeClr val="accent3"/>
                </a:solidFill>
              </a:rPr>
              <a:t>Response Bias</a:t>
            </a:r>
            <a:endParaRPr b="1">
              <a:solidFill>
                <a:schemeClr val="accent3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u="sng"/>
              <a:t>definition</a:t>
            </a:r>
            <a:r>
              <a:rPr lang="en"/>
              <a:t>: </a:t>
            </a:r>
            <a:r>
              <a:rPr lang="en" b="1" i="1"/>
              <a:t>anything in a survey that influences the response from those surveyed</a:t>
            </a:r>
            <a:endParaRPr b="1" i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respondents tend to tailor their responses to attempt to please the interviewer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natural unwillingness to share personal information or admit illegal activity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wording of a question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Giardina">
  <a:themeElements>
    <a:clrScheme name="Custom 3">
      <a:dk1>
        <a:srgbClr val="6C648B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Giardina" id="{81A78EEF-A47B-4B6F-A19C-2CD910247D51}" vid="{3FBF1D4B-C1EB-440C-A9B5-B1A0EEAC3A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Theme2Giardina</Template>
  <TotalTime>0</TotalTime>
  <Words>489</Words>
  <Application>Microsoft Office PowerPoint</Application>
  <PresentationFormat>On-screen Show (16:9)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Lato</vt:lpstr>
      <vt:lpstr>Playfair Display</vt:lpstr>
      <vt:lpstr>Arial</vt:lpstr>
      <vt:lpstr>Theme2Giardina</vt:lpstr>
      <vt:lpstr>Sampling Badly</vt:lpstr>
      <vt:lpstr>Mistake #1 | Sample Volunteers</vt:lpstr>
      <vt:lpstr>Mistake #2 | Sample Conveniently</vt:lpstr>
      <vt:lpstr>Mistake #3 | Use a Bad Sampling Frame</vt:lpstr>
      <vt:lpstr>Mistake #4 | Undercoverage</vt:lpstr>
      <vt:lpstr>Mistake #5 | Bias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Badly</dc:title>
  <cp:lastModifiedBy>a.karapunarly@outlook.com</cp:lastModifiedBy>
  <cp:revision>1</cp:revision>
  <dcterms:modified xsi:type="dcterms:W3CDTF">2021-07-31T23:40:23Z</dcterms:modified>
</cp:coreProperties>
</file>