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5"/>
    <p:sldMasterId id="2147483680" r:id="rId6"/>
    <p:sldMasterId id="214748368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5143500" cx="9144000"/>
  <p:notesSz cx="6858000" cy="9144000"/>
  <p:embeddedFontLst>
    <p:embeddedFont>
      <p:font typeface="Caveat"/>
      <p:regular r:id="rId26"/>
      <p:bold r:id="rId27"/>
    </p:embeddedFont>
    <p:embeddedFont>
      <p:font typeface="Amatic SC"/>
      <p:regular r:id="rId28"/>
      <p:bold r:id="rId29"/>
    </p:embeddedFont>
    <p:embeddedFont>
      <p:font typeface="Shadows Into Light"/>
      <p:regular r:id="rId30"/>
    </p:embeddedFont>
    <p:embeddedFont>
      <p:font typeface="Bree Serif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90E01F-3CA3-4943-8898-501E34515087}">
  <a:tblStyle styleId="{1290E01F-3CA3-4943-8898-501E345150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Caveat-regular.fntdata"/><Relationship Id="rId25" Type="http://schemas.openxmlformats.org/officeDocument/2006/relationships/slide" Target="slides/slide17.xml"/><Relationship Id="rId28" Type="http://schemas.openxmlformats.org/officeDocument/2006/relationships/font" Target="fonts/AmaticSC-regular.fntdata"/><Relationship Id="rId27" Type="http://schemas.openxmlformats.org/officeDocument/2006/relationships/font" Target="fonts/Caveat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AmaticSC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BreeSerif-regular.fntdata"/><Relationship Id="rId30" Type="http://schemas.openxmlformats.org/officeDocument/2006/relationships/font" Target="fonts/ShadowsIntoLight-regular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b224a9a49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b224a9a49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b224a9a49_0_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b224a9a4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b224a9a49_0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b224a9a49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1f8e09c70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1f8e09c70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1f8e09c70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21f8e09c70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1f8e09c70_6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1f8e09c70_6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1f8e09c70_6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1f8e09c70_6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1f8e09c70_6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1f8e09c70_6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1f8e09c70_6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1f8e09c70_6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b224a9a49_0_1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b224a9a4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b224a9a49_0_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b224a9a4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b224a9a49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b224a9a4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b224a9a49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b224a9a4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b224a9a49_0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b224a9a4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b224a9a49_0_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b224a9a4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b224a9a49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b224a9a49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b224a9a49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b224a9a4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0000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501650" lvl="0" marL="457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indent="-501650" lvl="1" marL="914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indent="-501650" lvl="2" marL="1371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indent="-501650" lvl="3" marL="18288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indent="-501650" lvl="4" marL="22860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indent="-501650" lvl="5" marL="2743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indent="-501650" lvl="6" marL="3200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indent="-501650" lvl="7" marL="3657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indent="-501650" lvl="8" marL="41148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2" type="body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2" type="body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3" type="body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5" name="Google Shape;105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6" name="Google Shape;11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1" name="Google Shape;121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5" name="Google Shape;12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b="1" sz="3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b="1" sz="3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b="1" sz="3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b="1" sz="3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b="1" sz="3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b="1" sz="3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b="1" sz="3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b="1" sz="3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b="1" sz="3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indent="-3683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indent="-3683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indent="-3683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indent="-3683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indent="-3683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indent="-3683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indent="-3683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indent="-3683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rt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rt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rt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rt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rt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rt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rt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tyle.mla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yle.mla.org/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beyonce.com/album/beyonce/?media_view=song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5"/>
          <p:cNvPicPr preferRelativeResize="0"/>
          <p:nvPr/>
        </p:nvPicPr>
        <p:blipFill rotWithShape="1">
          <a:blip r:embed="rId3">
            <a:alphaModFix/>
          </a:blip>
          <a:srcRect b="7680" l="5002" r="5343" t="4945"/>
          <a:stretch/>
        </p:blipFill>
        <p:spPr>
          <a:xfrm>
            <a:off x="-20675" y="0"/>
            <a:ext cx="9185352" cy="51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5"/>
          <p:cNvSpPr txBox="1"/>
          <p:nvPr/>
        </p:nvSpPr>
        <p:spPr>
          <a:xfrm>
            <a:off x="108975" y="646700"/>
            <a:ext cx="8935200" cy="4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Bellwork:</a:t>
            </a:r>
            <a:endParaRPr sz="31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On your post-it, write as many words as you can using the letters in the word: B-I-B-L-I-O-G-R-A-P-H-Y</a:t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Today's plan:</a:t>
            </a:r>
            <a:endParaRPr sz="31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Learn to cite sources for our poster.</a:t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Goal:</a:t>
            </a: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 will be able to give credit to the people and groups that helped us with our research.</a:t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Podcast</a:t>
            </a:r>
            <a:endParaRPr/>
          </a:p>
        </p:txBody>
      </p:sp>
      <p:sp>
        <p:nvSpPr>
          <p:cNvPr id="203" name="Google Shape;203;p44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“Title of podcast.” Title of the website, role of contributors and their First name Last name, Version, Numbers, Publisher, Publication date, URL.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“Best of Not My Job Musicians.”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Wait Wait...Don’t 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Arial"/>
                <a:ea typeface="Arial"/>
                <a:cs typeface="Arial"/>
                <a:sym typeface="Arial"/>
              </a:rPr>
              <a:t>Tell me! From NPR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4 June 2016, www.npr.org/podcasts/344098539/wait-wait-don-t-tell-me.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</a:t>
            </a:r>
            <a:endParaRPr/>
          </a:p>
        </p:txBody>
      </p:sp>
      <p:sp>
        <p:nvSpPr>
          <p:cNvPr id="210" name="Google Shape;210;p45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that all of your resources from the past several months are credited in the bibliography section of your poster. Things that you may have consulted:</a:t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articles from a web-site</a:t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web-site</a:t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news articles</a:t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YouTube videos</a:t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TV shows or movies</a:t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social media posts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this site to help: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https://style.mla.org/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45"/>
          <p:cNvSpPr txBox="1"/>
          <p:nvPr>
            <p:ph idx="1" type="body"/>
          </p:nvPr>
        </p:nvSpPr>
        <p:spPr>
          <a:xfrm>
            <a:off x="5144875" y="1872300"/>
            <a:ext cx="38082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government documents</a:t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an interview</a:t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book</a:t>
            </a:r>
            <a:endParaRPr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??????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6"/>
          <p:cNvPicPr preferRelativeResize="0"/>
          <p:nvPr/>
        </p:nvPicPr>
        <p:blipFill rotWithShape="1">
          <a:blip r:embed="rId3">
            <a:alphaModFix/>
          </a:blip>
          <a:srcRect b="7680" l="5002" r="5343" t="4945"/>
          <a:stretch/>
        </p:blipFill>
        <p:spPr>
          <a:xfrm>
            <a:off x="-20675" y="0"/>
            <a:ext cx="9185352" cy="51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6"/>
          <p:cNvSpPr txBox="1"/>
          <p:nvPr/>
        </p:nvSpPr>
        <p:spPr>
          <a:xfrm>
            <a:off x="108975" y="646700"/>
            <a:ext cx="3776100" cy="4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Bellwork:</a:t>
            </a: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Mood meter - be ready to give a color of how you feel</a:t>
            </a:r>
            <a:endParaRPr sz="31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19" name="Google Shape;21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775" y="562926"/>
            <a:ext cx="4070125" cy="43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/>
          <p:cNvPicPr preferRelativeResize="0"/>
          <p:nvPr/>
        </p:nvPicPr>
        <p:blipFill rotWithShape="1">
          <a:blip r:embed="rId3">
            <a:alphaModFix/>
          </a:blip>
          <a:srcRect b="7680" l="5002" r="5343" t="4945"/>
          <a:stretch/>
        </p:blipFill>
        <p:spPr>
          <a:xfrm>
            <a:off x="-20675" y="0"/>
            <a:ext cx="9185352" cy="51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7"/>
          <p:cNvSpPr txBox="1"/>
          <p:nvPr/>
        </p:nvSpPr>
        <p:spPr>
          <a:xfrm>
            <a:off x="108975" y="646700"/>
            <a:ext cx="8935200" cy="4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Bellwork:</a:t>
            </a: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Mood meter</a:t>
            </a:r>
            <a:endParaRPr sz="31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Today's plan:</a:t>
            </a:r>
            <a:endParaRPr sz="31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Continue work on our action and our posters</a:t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Goal:</a:t>
            </a: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My group will have made progress on our tasks.</a:t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p48"/>
          <p:cNvGraphicFramePr/>
          <p:nvPr/>
        </p:nvGraphicFramePr>
        <p:xfrm>
          <a:off x="200600" y="16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{1290E01F-3CA3-4943-8898-501E34515087}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Human trafficking (boys)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Human trafficking (Chanel)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Student anxiety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Poster contents (especially citations)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out your action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Continue work on citations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Fine tune poster contents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out action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Continue work on faculty presentation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Work on citations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Police relationship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Gun violence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Verbal abuse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Reply to email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Put together information for police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Poster contents (especially citations)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Work on citations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Fine tune poster contents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out action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Poster contents (especially citations)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out action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31" name="Google Shape;231;p48"/>
          <p:cNvPicPr preferRelativeResize="0"/>
          <p:nvPr/>
        </p:nvPicPr>
        <p:blipFill rotWithShape="1">
          <a:blip r:embed="rId3">
            <a:alphaModFix/>
          </a:blip>
          <a:srcRect b="25010" l="11763" r="9706" t="5727"/>
          <a:stretch/>
        </p:blipFill>
        <p:spPr>
          <a:xfrm flipH="1">
            <a:off x="6828575" y="2855350"/>
            <a:ext cx="2149025" cy="18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9"/>
          <p:cNvPicPr preferRelativeResize="0"/>
          <p:nvPr/>
        </p:nvPicPr>
        <p:blipFill rotWithShape="1">
          <a:blip r:embed="rId3">
            <a:alphaModFix/>
          </a:blip>
          <a:srcRect b="7680" l="5002" r="5343" t="4945"/>
          <a:stretch/>
        </p:blipFill>
        <p:spPr>
          <a:xfrm>
            <a:off x="-20675" y="0"/>
            <a:ext cx="9185352" cy="51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9"/>
          <p:cNvSpPr txBox="1"/>
          <p:nvPr/>
        </p:nvSpPr>
        <p:spPr>
          <a:xfrm>
            <a:off x="108975" y="646700"/>
            <a:ext cx="3776100" cy="4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Bellwork:</a:t>
            </a: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Mood meter - be ready to give a color of how you feel</a:t>
            </a:r>
            <a:endParaRPr sz="31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38" name="Google Shape;23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775" y="562926"/>
            <a:ext cx="4070125" cy="43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0"/>
          <p:cNvPicPr preferRelativeResize="0"/>
          <p:nvPr/>
        </p:nvPicPr>
        <p:blipFill rotWithShape="1">
          <a:blip r:embed="rId3">
            <a:alphaModFix/>
          </a:blip>
          <a:srcRect b="7680" l="5002" r="5343" t="4945"/>
          <a:stretch/>
        </p:blipFill>
        <p:spPr>
          <a:xfrm>
            <a:off x="-20675" y="0"/>
            <a:ext cx="9185352" cy="51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0"/>
          <p:cNvSpPr txBox="1"/>
          <p:nvPr/>
        </p:nvSpPr>
        <p:spPr>
          <a:xfrm>
            <a:off x="108975" y="646700"/>
            <a:ext cx="8935200" cy="4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Bellwork:</a:t>
            </a: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Mood meter</a:t>
            </a:r>
            <a:endParaRPr sz="31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Today's plan:</a:t>
            </a:r>
            <a:endParaRPr sz="31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Continue work on our action and our posters</a:t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Goal:</a:t>
            </a: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My group will have made progress on our tasks.</a:t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51"/>
          <p:cNvGraphicFramePr/>
          <p:nvPr/>
        </p:nvGraphicFramePr>
        <p:xfrm>
          <a:off x="271400" y="54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{1290E01F-3CA3-4943-8898-501E34515087}</a:tableStyleId>
              </a:tblPr>
              <a:tblGrid>
                <a:gridCol w="2185725"/>
                <a:gridCol w="2185725"/>
                <a:gridCol w="2185725"/>
                <a:gridCol w="2185725"/>
              </a:tblGrid>
              <a:tr h="70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Drug abuse (D&amp;S)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Drug abuse (M, C, &amp; N)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Physical Education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Animal Abuse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2563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Work on citations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Fine tune poster contents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out your action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Poster contents (especially citations)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out action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b="1" i="1" lang="en" u="sng">
                          <a:solidFill>
                            <a:schemeClr val="dk1"/>
                          </a:solidFill>
                        </a:rPr>
                        <a:t>Plan presentation to Ms. Johnson!!!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Poster contents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Poster contents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out action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0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Sports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Body Shaming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</a:rPr>
                        <a:t>Human Trafficking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7452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E-mail Ms. Johnson again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presentation to Ms. Johnson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Poster contents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Work on citations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Fine tune poster contents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out action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Poster contents (especially citations)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out action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50" name="Google Shape;250;p51"/>
          <p:cNvPicPr preferRelativeResize="0"/>
          <p:nvPr/>
        </p:nvPicPr>
        <p:blipFill rotWithShape="1">
          <a:blip r:embed="rId3">
            <a:alphaModFix/>
          </a:blip>
          <a:srcRect b="25010" l="11763" r="9706" t="5727"/>
          <a:stretch/>
        </p:blipFill>
        <p:spPr>
          <a:xfrm flipH="1">
            <a:off x="6828575" y="2855350"/>
            <a:ext cx="2149025" cy="18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 bibliography?</a:t>
            </a:r>
            <a:endParaRPr/>
          </a:p>
        </p:txBody>
      </p:sp>
      <p:sp>
        <p:nvSpPr>
          <p:cNvPr id="148" name="Google Shape;148;p37"/>
          <p:cNvSpPr txBox="1"/>
          <p:nvPr>
            <p:ph idx="1" type="body"/>
          </p:nvPr>
        </p:nvSpPr>
        <p:spPr>
          <a:xfrm>
            <a:off x="1411775" y="10593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Helps you as the researcher keep track of the resources you used to find information about your topic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Provides acknowledgement to the authors whose work you used to inform your project</a:t>
            </a:r>
            <a:endParaRPr sz="3000"/>
          </a:p>
        </p:txBody>
      </p:sp>
      <p:sp>
        <p:nvSpPr>
          <p:cNvPr id="149" name="Google Shape;149;p3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37"/>
          <p:cNvPicPr preferRelativeResize="0"/>
          <p:nvPr/>
        </p:nvPicPr>
        <p:blipFill rotWithShape="1">
          <a:blip r:embed="rId3">
            <a:alphaModFix/>
          </a:blip>
          <a:srcRect b="12503" l="0" r="0" t="0"/>
          <a:stretch/>
        </p:blipFill>
        <p:spPr>
          <a:xfrm>
            <a:off x="3154613" y="3455326"/>
            <a:ext cx="2834773" cy="1363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MLA Format</a:t>
            </a:r>
            <a:endParaRPr/>
          </a:p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MLA stands for Modern Language Association and is a style of referencing sources.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helpful resource while working on your bibliography is: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https://style.mla.org/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57" name="Google Shape;157;p3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38"/>
          <p:cNvPicPr preferRelativeResize="0"/>
          <p:nvPr/>
        </p:nvPicPr>
        <p:blipFill rotWithShape="1">
          <a:blip r:embed="rId4">
            <a:alphaModFix/>
          </a:blip>
          <a:srcRect b="0" l="28407" r="0" t="37880"/>
          <a:stretch/>
        </p:blipFill>
        <p:spPr>
          <a:xfrm>
            <a:off x="5355425" y="3325076"/>
            <a:ext cx="2554651" cy="1662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</a:t>
            </a:r>
            <a:endParaRPr/>
          </a:p>
        </p:txBody>
      </p:sp>
      <p:sp>
        <p:nvSpPr>
          <p:cNvPr id="164" name="Google Shape;164;p39"/>
          <p:cNvSpPr txBox="1"/>
          <p:nvPr>
            <p:ph idx="1" type="body"/>
          </p:nvPr>
        </p:nvSpPr>
        <p:spPr>
          <a:xfrm>
            <a:off x="4052450" y="1287950"/>
            <a:ext cx="46332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Each entry is made up of a list of elements in a specific order as shown here.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Each element is followed by the punctuation shown.</a:t>
            </a:r>
            <a:endParaRPr sz="3000"/>
          </a:p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39"/>
          <p:cNvPicPr preferRelativeResize="0"/>
          <p:nvPr/>
        </p:nvPicPr>
        <p:blipFill rotWithShape="1">
          <a:blip r:embed="rId3">
            <a:alphaModFix/>
          </a:blip>
          <a:srcRect b="18671" l="39913" r="43182" t="38125"/>
          <a:stretch/>
        </p:blipFill>
        <p:spPr>
          <a:xfrm>
            <a:off x="1411775" y="1067150"/>
            <a:ext cx="2393901" cy="34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Authors</a:t>
            </a:r>
            <a:endParaRPr/>
          </a:p>
        </p:txBody>
      </p:sp>
      <p:sp>
        <p:nvSpPr>
          <p:cNvPr id="172" name="Google Shape;172;p40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name, First Name and the rest of the name presented in the work.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Ellenbogen, Charles.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Schwab, Sarah 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Brodsky, Shayna Esther.</a:t>
            </a:r>
            <a:endParaRPr/>
          </a:p>
        </p:txBody>
      </p:sp>
      <p:sp>
        <p:nvSpPr>
          <p:cNvPr id="173" name="Google Shape;173;p4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Titles</a:t>
            </a:r>
            <a:endParaRPr/>
          </a:p>
        </p:txBody>
      </p:sp>
      <p:sp>
        <p:nvSpPr>
          <p:cNvPr id="179" name="Google Shape;179;p41"/>
          <p:cNvSpPr txBox="1"/>
          <p:nvPr>
            <p:ph idx="1" type="body"/>
          </p:nvPr>
        </p:nvSpPr>
        <p:spPr>
          <a:xfrm>
            <a:off x="1311850" y="1065075"/>
            <a:ext cx="7832100" cy="349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Titles of books and websites should be in italics.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Hollmichel, Stefanie.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So Many Books.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2003-13,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somanybooksblog.com.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Linett, Maren Tova.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Modernism, Feminism, and 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Arial"/>
                <a:ea typeface="Arial"/>
                <a:cs typeface="Arial"/>
                <a:sym typeface="Arial"/>
              </a:rPr>
              <a:t>Jewishness.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Cambridge UP, 2007.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Titles of periodicals, tv episodes, and songs should be in quotation marks.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Beyonce. “Pretty Hurts.” Beyonce, Parkwood Entertainment, 2013,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www.beyonce.com/album/beyonce/?media_view=songs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0" name="Google Shape;180;p4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41"/>
          <p:cNvSpPr/>
          <p:nvPr/>
        </p:nvSpPr>
        <p:spPr>
          <a:xfrm>
            <a:off x="4351175" y="1402800"/>
            <a:ext cx="2000100" cy="39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1"/>
          <p:cNvSpPr/>
          <p:nvPr/>
        </p:nvSpPr>
        <p:spPr>
          <a:xfrm>
            <a:off x="4165875" y="2374950"/>
            <a:ext cx="3549300" cy="39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1"/>
          <p:cNvSpPr/>
          <p:nvPr/>
        </p:nvSpPr>
        <p:spPr>
          <a:xfrm>
            <a:off x="2110225" y="2689125"/>
            <a:ext cx="1669500" cy="39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Websites</a:t>
            </a:r>
            <a:endParaRPr/>
          </a:p>
        </p:txBody>
      </p:sp>
      <p:sp>
        <p:nvSpPr>
          <p:cNvPr id="189" name="Google Shape;189;p42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Author’s last name, First name, et al. “Title of Web Page.” </a:t>
            </a:r>
            <a:r>
              <a:rPr i="1" lang="en"/>
              <a:t>Title of Website,</a:t>
            </a:r>
            <a:r>
              <a:rPr lang="en"/>
              <a:t> Publisher, Date published in Day Month Year Format, URL.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McNary, Dave. “Keanu Reeves, Alex Winter Returning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‘Bill and Ted Face the Music.’”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Variety,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Penske Media Corporation, 8 May 2018, variety.com/2018/film/new/bill-and-ted-3-keanu-reeves-alex-winter-1202802946/.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</a:t>
            </a:r>
            <a:endParaRPr/>
          </a:p>
        </p:txBody>
      </p:sp>
      <p:sp>
        <p:nvSpPr>
          <p:cNvPr id="196" name="Google Shape;196;p43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@TwitterHandle. “Content of Tweet.” </a:t>
            </a:r>
            <a:r>
              <a:rPr i="1" lang="en"/>
              <a:t>Twitter</a:t>
            </a:r>
            <a:r>
              <a:rPr lang="en"/>
              <a:t>, Day Month Year, Time stamp, URL.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@Lin_Manuel. “Gmorning from a sky still blue above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smoke from a world still full of love and hope beyond the headlines from your own best self, whispering, ‘I’m still here, and it’s never too late to put me to work.’”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Twitter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22 June 2018, 7:21 a.m., twitter.com/Lin_Manuel/status/1010165965378719745.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