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embeddedFontLst>
    <p:embeddedFont>
      <p:font typeface="Playfair Display"/>
      <p:regular r:id="rId22"/>
      <p:bold r:id="rId23"/>
      <p:italic r:id="rId24"/>
      <p:boldItalic r:id="rId25"/>
    </p:embeddedFont>
    <p:embeddedFont>
      <p:font typeface="Lato"/>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PlayfairDisplay-regular.fntdata"/><Relationship Id="rId21" Type="http://schemas.openxmlformats.org/officeDocument/2006/relationships/slide" Target="slides/slide16.xml"/><Relationship Id="rId24" Type="http://schemas.openxmlformats.org/officeDocument/2006/relationships/font" Target="fonts/PlayfairDisplay-italic.fntdata"/><Relationship Id="rId23" Type="http://schemas.openxmlformats.org/officeDocument/2006/relationships/font" Target="fonts/PlayfairDisplay-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Lato-regular.fntdata"/><Relationship Id="rId25" Type="http://schemas.openxmlformats.org/officeDocument/2006/relationships/font" Target="fonts/PlayfairDisplay-boldItalic.fntdata"/><Relationship Id="rId28" Type="http://schemas.openxmlformats.org/officeDocument/2006/relationships/font" Target="fonts/Lato-italic.fntdata"/><Relationship Id="rId27" Type="http://schemas.openxmlformats.org/officeDocument/2006/relationships/font" Target="fonts/Lato-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Lato-boldItalic.fntdata"/><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f7f6c5fda1_0_13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f7f6c5fda1_0_13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f7f6c5fda1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f7f6c5fda1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f7f6c5fda1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f7f6c5fda1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cap="small">
                <a:solidFill>
                  <a:schemeClr val="dk1"/>
                </a:solidFill>
                <a:latin typeface="Georgia"/>
                <a:ea typeface="Georgia"/>
                <a:cs typeface="Georgia"/>
                <a:sym typeface="Georgia"/>
              </a:rPr>
              <a:t>January-March: </a:t>
            </a:r>
            <a:r>
              <a:rPr lang="en" sz="800">
                <a:solidFill>
                  <a:schemeClr val="dk1"/>
                </a:solidFill>
                <a:latin typeface="Georgia"/>
                <a:ea typeface="Georgia"/>
                <a:cs typeface="Georgia"/>
                <a:sym typeface="Georgia"/>
              </a:rPr>
              <a:t>Students will complete their Campus Conference proposal.</a:t>
            </a:r>
            <a:r>
              <a:rPr lang="en" sz="800">
                <a:solidFill>
                  <a:schemeClr val="dk1"/>
                </a:solidFill>
                <a:latin typeface="Palatino"/>
                <a:ea typeface="Palatino"/>
                <a:cs typeface="Palatino"/>
                <a:sym typeface="Palatino"/>
              </a:rPr>
              <a:t> All data must be analyzed and interpreted. Students will identify their projects; key findings for the Campus Conference and their final action/outcome. Before the Campus conference, students will practice their oral presentation skills, engage in peer critiques, and prepare an elevator pitch. For the Campus Conference event students will create an academic conference poster. All students will </a:t>
            </a:r>
            <a:r>
              <a:rPr lang="en" sz="800">
                <a:solidFill>
                  <a:schemeClr val="dk1"/>
                </a:solidFill>
                <a:latin typeface="Georgia"/>
                <a:ea typeface="Georgia"/>
                <a:cs typeface="Georgia"/>
                <a:sym typeface="Georgia"/>
              </a:rPr>
              <a:t>develop and complete one action step to  improve their issue, based on research findings.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f7f6c5fda1_0_13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f7f6c5fda1_0_13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f7f6c5fda1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f7f6c5fda1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f7f6c5fda1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f7f6c5fda1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cap="small">
                <a:solidFill>
                  <a:schemeClr val="dk1"/>
                </a:solidFill>
                <a:latin typeface="Georgia"/>
                <a:ea typeface="Georgia"/>
                <a:cs typeface="Georgia"/>
                <a:sym typeface="Georgia"/>
              </a:rPr>
              <a:t>April-MAy: </a:t>
            </a:r>
            <a:r>
              <a:rPr lang="en" sz="750">
                <a:solidFill>
                  <a:schemeClr val="dk1"/>
                </a:solidFill>
                <a:latin typeface="Palatino"/>
                <a:ea typeface="Palatino"/>
                <a:cs typeface="Palatino"/>
                <a:sym typeface="Palatino"/>
              </a:rPr>
              <a:t>During this final phase in Quarter 4, students will be able to continue to engage with the action steps they identified as a result of their research. This quarter will also be used to launch exploration and literature review related to topics of interest for their 10</a:t>
            </a:r>
            <a:r>
              <a:rPr baseline="30000" lang="en" sz="750">
                <a:solidFill>
                  <a:schemeClr val="dk1"/>
                </a:solidFill>
                <a:latin typeface="Palatino"/>
                <a:ea typeface="Palatino"/>
                <a:cs typeface="Palatino"/>
                <a:sym typeface="Palatino"/>
              </a:rPr>
              <a:t>th</a:t>
            </a:r>
            <a:r>
              <a:rPr lang="en" sz="750">
                <a:solidFill>
                  <a:schemeClr val="dk1"/>
                </a:solidFill>
                <a:latin typeface="Palatino"/>
                <a:ea typeface="Palatino"/>
                <a:cs typeface="Palatino"/>
                <a:sym typeface="Palatino"/>
              </a:rPr>
              <a:t> grade project. This work will be documents and submitted in and through their online process journals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f7f6c5fda1_0_13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f7f6c5fda1_0_13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f7f6c5fda1_0_9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f7f6c5fda1_0_9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f7f6c5fda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f7f6c5fda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f7f6c5fda1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f7f6c5fda1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f7f6c5fda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f7f6c5fda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cap="small">
                <a:solidFill>
                  <a:schemeClr val="dk1"/>
                </a:solidFill>
                <a:latin typeface="Georgia"/>
                <a:ea typeface="Georgia"/>
                <a:cs typeface="Georgia"/>
                <a:sym typeface="Georgia"/>
              </a:rPr>
              <a:t>August- October: </a:t>
            </a:r>
            <a:r>
              <a:rPr lang="en" sz="800">
                <a:solidFill>
                  <a:schemeClr val="dk1"/>
                </a:solidFill>
                <a:latin typeface="Palatino"/>
                <a:ea typeface="Palatino"/>
                <a:cs typeface="Palatino"/>
                <a:sym typeface="Palatino"/>
              </a:rPr>
              <a:t>Students will receive an introduction to action research, ethical principles in action research, and working as a member of an action research team. Students will explore issues in the community and link those issues to possible topics. Students will generate a large list of topics and the class should narrow it down to a few topics.  By the end of the quarter, students will 1) Identify an issue, 2) Organize into groups tied to issues of  interest, 3) Identify a research question, and 4) Provide a one-page description of information obtained from existing research and literature.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f7f6c5fda1_0_13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f7f6c5fda1_0_13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f7f6c5fda1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f7f6c5fda1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f7f6c5fda1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f7f6c5fda1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cap="small">
                <a:solidFill>
                  <a:schemeClr val="dk1"/>
                </a:solidFill>
                <a:latin typeface="Georgia"/>
                <a:ea typeface="Georgia"/>
                <a:cs typeface="Georgia"/>
                <a:sym typeface="Georgia"/>
              </a:rPr>
              <a:t>October-December:</a:t>
            </a:r>
            <a:r>
              <a:rPr lang="en" sz="800">
                <a:solidFill>
                  <a:schemeClr val="dk1"/>
                </a:solidFill>
                <a:latin typeface="Georgia"/>
                <a:ea typeface="Georgia"/>
                <a:cs typeface="Georgia"/>
                <a:sym typeface="Georgia"/>
              </a:rPr>
              <a:t>During this phase, students will be required to develop a research plan including information regarding: Issue identification, hypothesis development, influential factors, methodology, goals and objectives, target audience, data collection, and data analysis. During this phase, all students will be introduced to related research styles, instruments, and methodology. Students will be expected to understand, plan, and complete surveys and interviews. By the end of quarter 2, students must complete 2 field observations, and develop and distribute surveys.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f7f6c5fda1_0_13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f7f6c5fda1_0_13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9050" y="748800"/>
            <a:ext cx="3645900" cy="36459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2992950" y="992700"/>
            <a:ext cx="3158100" cy="3158100"/>
          </a:xfrm>
          <a:prstGeom prst="rect">
            <a:avLst/>
          </a:prstGeom>
          <a:noFill/>
          <a:ln cap="flat" cmpd="sng" w="28575">
            <a:solidFill>
              <a:schemeClr val="lt1"/>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096250" y="1627200"/>
            <a:ext cx="2951400" cy="1584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3200"/>
              <a:buFont typeface="Lato"/>
              <a:buNone/>
              <a:defRPr>
                <a:solidFill>
                  <a:schemeClr val="lt1"/>
                </a:solidFill>
                <a:latin typeface="Lato"/>
                <a:ea typeface="Lato"/>
                <a:cs typeface="Lato"/>
                <a:sym typeface="Lato"/>
              </a:defRPr>
            </a:lvl1pPr>
            <a:lvl2pPr lvl="1" algn="ctr">
              <a:spcBef>
                <a:spcPts val="0"/>
              </a:spcBef>
              <a:spcAft>
                <a:spcPts val="0"/>
              </a:spcAft>
              <a:buClr>
                <a:schemeClr val="lt1"/>
              </a:buClr>
              <a:buSzPts val="3200"/>
              <a:buFont typeface="Lato"/>
              <a:buNone/>
              <a:defRPr>
                <a:solidFill>
                  <a:schemeClr val="lt1"/>
                </a:solidFill>
                <a:latin typeface="Lato"/>
                <a:ea typeface="Lato"/>
                <a:cs typeface="Lato"/>
                <a:sym typeface="Lato"/>
              </a:defRPr>
            </a:lvl2pPr>
            <a:lvl3pPr lvl="2" algn="ctr">
              <a:spcBef>
                <a:spcPts val="0"/>
              </a:spcBef>
              <a:spcAft>
                <a:spcPts val="0"/>
              </a:spcAft>
              <a:buClr>
                <a:schemeClr val="lt1"/>
              </a:buClr>
              <a:buSzPts val="3200"/>
              <a:buFont typeface="Lato"/>
              <a:buNone/>
              <a:defRPr>
                <a:solidFill>
                  <a:schemeClr val="lt1"/>
                </a:solidFill>
                <a:latin typeface="Lato"/>
                <a:ea typeface="Lato"/>
                <a:cs typeface="Lato"/>
                <a:sym typeface="Lato"/>
              </a:defRPr>
            </a:lvl3pPr>
            <a:lvl4pPr lvl="3" algn="ctr">
              <a:spcBef>
                <a:spcPts val="0"/>
              </a:spcBef>
              <a:spcAft>
                <a:spcPts val="0"/>
              </a:spcAft>
              <a:buClr>
                <a:schemeClr val="lt1"/>
              </a:buClr>
              <a:buSzPts val="3200"/>
              <a:buFont typeface="Lato"/>
              <a:buNone/>
              <a:defRPr>
                <a:solidFill>
                  <a:schemeClr val="lt1"/>
                </a:solidFill>
                <a:latin typeface="Lato"/>
                <a:ea typeface="Lato"/>
                <a:cs typeface="Lato"/>
                <a:sym typeface="Lato"/>
              </a:defRPr>
            </a:lvl4pPr>
            <a:lvl5pPr lvl="4" algn="ctr">
              <a:spcBef>
                <a:spcPts val="0"/>
              </a:spcBef>
              <a:spcAft>
                <a:spcPts val="0"/>
              </a:spcAft>
              <a:buClr>
                <a:schemeClr val="lt1"/>
              </a:buClr>
              <a:buSzPts val="3200"/>
              <a:buFont typeface="Lato"/>
              <a:buNone/>
              <a:defRPr>
                <a:solidFill>
                  <a:schemeClr val="lt1"/>
                </a:solidFill>
                <a:latin typeface="Lato"/>
                <a:ea typeface="Lato"/>
                <a:cs typeface="Lato"/>
                <a:sym typeface="Lato"/>
              </a:defRPr>
            </a:lvl5pPr>
            <a:lvl6pPr lvl="5" algn="ctr">
              <a:spcBef>
                <a:spcPts val="0"/>
              </a:spcBef>
              <a:spcAft>
                <a:spcPts val="0"/>
              </a:spcAft>
              <a:buClr>
                <a:schemeClr val="lt1"/>
              </a:buClr>
              <a:buSzPts val="3200"/>
              <a:buFont typeface="Lato"/>
              <a:buNone/>
              <a:defRPr>
                <a:solidFill>
                  <a:schemeClr val="lt1"/>
                </a:solidFill>
                <a:latin typeface="Lato"/>
                <a:ea typeface="Lato"/>
                <a:cs typeface="Lato"/>
                <a:sym typeface="Lato"/>
              </a:defRPr>
            </a:lvl6pPr>
            <a:lvl7pPr lvl="6" algn="ctr">
              <a:spcBef>
                <a:spcPts val="0"/>
              </a:spcBef>
              <a:spcAft>
                <a:spcPts val="0"/>
              </a:spcAft>
              <a:buClr>
                <a:schemeClr val="lt1"/>
              </a:buClr>
              <a:buSzPts val="3200"/>
              <a:buFont typeface="Lato"/>
              <a:buNone/>
              <a:defRPr>
                <a:solidFill>
                  <a:schemeClr val="lt1"/>
                </a:solidFill>
                <a:latin typeface="Lato"/>
                <a:ea typeface="Lato"/>
                <a:cs typeface="Lato"/>
                <a:sym typeface="Lato"/>
              </a:defRPr>
            </a:lvl7pPr>
            <a:lvl8pPr lvl="7" algn="ctr">
              <a:spcBef>
                <a:spcPts val="0"/>
              </a:spcBef>
              <a:spcAft>
                <a:spcPts val="0"/>
              </a:spcAft>
              <a:buClr>
                <a:schemeClr val="lt1"/>
              </a:buClr>
              <a:buSzPts val="3200"/>
              <a:buFont typeface="Lato"/>
              <a:buNone/>
              <a:defRPr>
                <a:solidFill>
                  <a:schemeClr val="lt1"/>
                </a:solidFill>
                <a:latin typeface="Lato"/>
                <a:ea typeface="Lato"/>
                <a:cs typeface="Lato"/>
                <a:sym typeface="Lato"/>
              </a:defRPr>
            </a:lvl8pPr>
            <a:lvl9pPr lvl="8" algn="ctr">
              <a:spcBef>
                <a:spcPts val="0"/>
              </a:spcBef>
              <a:spcAft>
                <a:spcPts val="0"/>
              </a:spcAft>
              <a:buClr>
                <a:schemeClr val="lt1"/>
              </a:buClr>
              <a:buSzPts val="3200"/>
              <a:buFont typeface="Lato"/>
              <a:buNone/>
              <a:defRPr>
                <a:solidFill>
                  <a:schemeClr val="lt1"/>
                </a:solidFill>
                <a:latin typeface="Lato"/>
                <a:ea typeface="Lato"/>
                <a:cs typeface="Lato"/>
                <a:sym typeface="Lato"/>
              </a:defRPr>
            </a:lvl9pPr>
          </a:lstStyle>
          <a:p/>
        </p:txBody>
      </p:sp>
      <p:sp>
        <p:nvSpPr>
          <p:cNvPr id="13" name="Google Shape;13;p2"/>
          <p:cNvSpPr txBox="1"/>
          <p:nvPr>
            <p:ph idx="1" type="subTitle"/>
          </p:nvPr>
        </p:nvSpPr>
        <p:spPr>
          <a:xfrm>
            <a:off x="3096363" y="3266930"/>
            <a:ext cx="2951400" cy="701400"/>
          </a:xfrm>
          <a:prstGeom prst="rect">
            <a:avLst/>
          </a:prstGeom>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1800"/>
              <a:buFont typeface="Playfair Display"/>
              <a:buNone/>
              <a:defRPr b="1">
                <a:solidFill>
                  <a:schemeClr val="lt1"/>
                </a:solidFill>
                <a:latin typeface="Playfair Display"/>
                <a:ea typeface="Playfair Display"/>
                <a:cs typeface="Playfair Display"/>
                <a:sym typeface="Playfair Display"/>
              </a:defRPr>
            </a:lvl1pPr>
            <a:lvl2pPr lvl="1"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2pPr>
            <a:lvl3pPr lvl="2"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3pPr>
            <a:lvl4pPr lvl="3"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4pPr>
            <a:lvl5pPr lvl="4"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5pPr>
            <a:lvl6pPr lvl="5"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6pPr>
            <a:lvl7pPr lvl="6"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7pPr>
            <a:lvl8pPr lvl="7"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8pPr>
            <a:lvl9pPr lvl="8"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9pPr>
          </a:lstStyle>
          <a:p/>
        </p:txBody>
      </p:sp>
      <p:sp>
        <p:nvSpPr>
          <p:cNvPr id="14" name="Google Shape;14;p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11"/>
          <p:cNvSpPr txBox="1"/>
          <p:nvPr>
            <p:ph hasCustomPrompt="1" type="title"/>
          </p:nvPr>
        </p:nvSpPr>
        <p:spPr>
          <a:xfrm>
            <a:off x="311700" y="1233100"/>
            <a:ext cx="8520600" cy="1610100"/>
          </a:xfrm>
          <a:prstGeom prst="rect">
            <a:avLst/>
          </a:prstGeom>
        </p:spPr>
        <p:txBody>
          <a:bodyPr anchorCtr="0" anchor="b" bIns="91425" lIns="91425" spcFirstLastPara="1" rIns="91425" wrap="square" tIns="91425">
            <a:normAutofit/>
          </a:bodyPr>
          <a:lstStyle>
            <a:lvl1pPr lvl="0" algn="ctr">
              <a:spcBef>
                <a:spcPts val="0"/>
              </a:spcBef>
              <a:spcAft>
                <a:spcPts val="0"/>
              </a:spcAft>
              <a:buSzPts val="10000"/>
              <a:buFont typeface="Lato"/>
              <a:buNone/>
              <a:defRPr sz="10000">
                <a:latin typeface="Lato"/>
                <a:ea typeface="Lato"/>
                <a:cs typeface="Lato"/>
                <a:sym typeface="Lato"/>
              </a:defRPr>
            </a:lvl1pPr>
            <a:lvl2pPr lvl="1" algn="ctr">
              <a:spcBef>
                <a:spcPts val="0"/>
              </a:spcBef>
              <a:spcAft>
                <a:spcPts val="0"/>
              </a:spcAft>
              <a:buSzPts val="10000"/>
              <a:buFont typeface="Lato"/>
              <a:buNone/>
              <a:defRPr sz="10000">
                <a:latin typeface="Lato"/>
                <a:ea typeface="Lato"/>
                <a:cs typeface="Lato"/>
                <a:sym typeface="Lato"/>
              </a:defRPr>
            </a:lvl2pPr>
            <a:lvl3pPr lvl="2" algn="ctr">
              <a:spcBef>
                <a:spcPts val="0"/>
              </a:spcBef>
              <a:spcAft>
                <a:spcPts val="0"/>
              </a:spcAft>
              <a:buSzPts val="10000"/>
              <a:buFont typeface="Lato"/>
              <a:buNone/>
              <a:defRPr sz="10000">
                <a:latin typeface="Lato"/>
                <a:ea typeface="Lato"/>
                <a:cs typeface="Lato"/>
                <a:sym typeface="Lato"/>
              </a:defRPr>
            </a:lvl3pPr>
            <a:lvl4pPr lvl="3" algn="ctr">
              <a:spcBef>
                <a:spcPts val="0"/>
              </a:spcBef>
              <a:spcAft>
                <a:spcPts val="0"/>
              </a:spcAft>
              <a:buSzPts val="10000"/>
              <a:buFont typeface="Lato"/>
              <a:buNone/>
              <a:defRPr sz="10000">
                <a:latin typeface="Lato"/>
                <a:ea typeface="Lato"/>
                <a:cs typeface="Lato"/>
                <a:sym typeface="Lato"/>
              </a:defRPr>
            </a:lvl4pPr>
            <a:lvl5pPr lvl="4" algn="ctr">
              <a:spcBef>
                <a:spcPts val="0"/>
              </a:spcBef>
              <a:spcAft>
                <a:spcPts val="0"/>
              </a:spcAft>
              <a:buSzPts val="10000"/>
              <a:buFont typeface="Lato"/>
              <a:buNone/>
              <a:defRPr sz="10000">
                <a:latin typeface="Lato"/>
                <a:ea typeface="Lato"/>
                <a:cs typeface="Lato"/>
                <a:sym typeface="Lato"/>
              </a:defRPr>
            </a:lvl5pPr>
            <a:lvl6pPr lvl="5" algn="ctr">
              <a:spcBef>
                <a:spcPts val="0"/>
              </a:spcBef>
              <a:spcAft>
                <a:spcPts val="0"/>
              </a:spcAft>
              <a:buSzPts val="10000"/>
              <a:buFont typeface="Lato"/>
              <a:buNone/>
              <a:defRPr sz="10000">
                <a:latin typeface="Lato"/>
                <a:ea typeface="Lato"/>
                <a:cs typeface="Lato"/>
                <a:sym typeface="Lato"/>
              </a:defRPr>
            </a:lvl6pPr>
            <a:lvl7pPr lvl="6" algn="ctr">
              <a:spcBef>
                <a:spcPts val="0"/>
              </a:spcBef>
              <a:spcAft>
                <a:spcPts val="0"/>
              </a:spcAft>
              <a:buSzPts val="10000"/>
              <a:buFont typeface="Lato"/>
              <a:buNone/>
              <a:defRPr sz="10000">
                <a:latin typeface="Lato"/>
                <a:ea typeface="Lato"/>
                <a:cs typeface="Lato"/>
                <a:sym typeface="Lato"/>
              </a:defRPr>
            </a:lvl7pPr>
            <a:lvl8pPr lvl="7" algn="ctr">
              <a:spcBef>
                <a:spcPts val="0"/>
              </a:spcBef>
              <a:spcAft>
                <a:spcPts val="0"/>
              </a:spcAft>
              <a:buSzPts val="10000"/>
              <a:buFont typeface="Lato"/>
              <a:buNone/>
              <a:defRPr sz="10000">
                <a:latin typeface="Lato"/>
                <a:ea typeface="Lato"/>
                <a:cs typeface="Lato"/>
                <a:sym typeface="Lato"/>
              </a:defRPr>
            </a:lvl8pPr>
            <a:lvl9pPr lvl="8" algn="ctr">
              <a:spcBef>
                <a:spcPts val="0"/>
              </a:spcBef>
              <a:spcAft>
                <a:spcPts val="0"/>
              </a:spcAft>
              <a:buSzPts val="10000"/>
              <a:buFont typeface="Lato"/>
              <a:buNone/>
              <a:defRPr sz="10000">
                <a:latin typeface="Lato"/>
                <a:ea typeface="Lato"/>
                <a:cs typeface="Lato"/>
                <a:sym typeface="Lato"/>
              </a:defRPr>
            </a:lvl9pPr>
          </a:lstStyle>
          <a:p>
            <a:r>
              <a:t>xx%</a:t>
            </a:r>
          </a:p>
        </p:txBody>
      </p:sp>
      <p:sp>
        <p:nvSpPr>
          <p:cNvPr id="51" name="Google Shape;51;p11"/>
          <p:cNvSpPr txBox="1"/>
          <p:nvPr>
            <p:ph idx="1" type="body"/>
          </p:nvPr>
        </p:nvSpPr>
        <p:spPr>
          <a:xfrm>
            <a:off x="311700" y="291945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sp>
        <p:nvSpPr>
          <p:cNvPr id="16" name="Google Shape;16;p3"/>
          <p:cNvSpPr txBox="1"/>
          <p:nvPr>
            <p:ph type="title"/>
          </p:nvPr>
        </p:nvSpPr>
        <p:spPr>
          <a:xfrm>
            <a:off x="509550" y="1423875"/>
            <a:ext cx="8124900" cy="17982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1pPr>
            <a:lvl2pPr lvl="1"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2pPr>
            <a:lvl3pPr lvl="2"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3pPr>
            <a:lvl4pPr lvl="3"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4pPr>
            <a:lvl5pPr lvl="4"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5pPr>
            <a:lvl6pPr lvl="5"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6pPr>
            <a:lvl7pPr lvl="6"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7pPr>
            <a:lvl8pPr lvl="7"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8pPr>
            <a:lvl9pPr lvl="8"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9pPr>
          </a:lstStyle>
          <a:p/>
        </p:txBody>
      </p:sp>
      <p:sp>
        <p:nvSpPr>
          <p:cNvPr id="17" name="Google Shape;17;p3"/>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1" name="Google Shape;21;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2" name="Google Shape;22;p4"/>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5" name="Google Shape;25;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30" name="Google Shape;30;p6"/>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91378"/>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7"/>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2"/>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Font typeface="Lato"/>
              <a:buNone/>
              <a:defRPr b="0" sz="4800">
                <a:solidFill>
                  <a:schemeClr val="lt1"/>
                </a:solidFill>
                <a:latin typeface="Lato"/>
                <a:ea typeface="Lato"/>
                <a:cs typeface="Lato"/>
                <a:sym typeface="Lato"/>
              </a:defRPr>
            </a:lvl1pPr>
            <a:lvl2pPr lvl="1">
              <a:spcBef>
                <a:spcPts val="0"/>
              </a:spcBef>
              <a:spcAft>
                <a:spcPts val="0"/>
              </a:spcAft>
              <a:buClr>
                <a:schemeClr val="lt1"/>
              </a:buClr>
              <a:buSzPts val="4800"/>
              <a:buFont typeface="Lato"/>
              <a:buNone/>
              <a:defRPr b="0" sz="4800">
                <a:solidFill>
                  <a:schemeClr val="lt1"/>
                </a:solidFill>
                <a:latin typeface="Lato"/>
                <a:ea typeface="Lato"/>
                <a:cs typeface="Lato"/>
                <a:sym typeface="Lato"/>
              </a:defRPr>
            </a:lvl2pPr>
            <a:lvl3pPr lvl="2">
              <a:spcBef>
                <a:spcPts val="0"/>
              </a:spcBef>
              <a:spcAft>
                <a:spcPts val="0"/>
              </a:spcAft>
              <a:buClr>
                <a:schemeClr val="lt1"/>
              </a:buClr>
              <a:buSzPts val="4800"/>
              <a:buFont typeface="Lato"/>
              <a:buNone/>
              <a:defRPr b="0" sz="4800">
                <a:solidFill>
                  <a:schemeClr val="lt1"/>
                </a:solidFill>
                <a:latin typeface="Lato"/>
                <a:ea typeface="Lato"/>
                <a:cs typeface="Lato"/>
                <a:sym typeface="Lato"/>
              </a:defRPr>
            </a:lvl3pPr>
            <a:lvl4pPr lvl="3">
              <a:spcBef>
                <a:spcPts val="0"/>
              </a:spcBef>
              <a:spcAft>
                <a:spcPts val="0"/>
              </a:spcAft>
              <a:buClr>
                <a:schemeClr val="lt1"/>
              </a:buClr>
              <a:buSzPts val="4800"/>
              <a:buFont typeface="Lato"/>
              <a:buNone/>
              <a:defRPr b="0" sz="4800">
                <a:solidFill>
                  <a:schemeClr val="lt1"/>
                </a:solidFill>
                <a:latin typeface="Lato"/>
                <a:ea typeface="Lato"/>
                <a:cs typeface="Lato"/>
                <a:sym typeface="Lato"/>
              </a:defRPr>
            </a:lvl4pPr>
            <a:lvl5pPr lvl="4">
              <a:spcBef>
                <a:spcPts val="0"/>
              </a:spcBef>
              <a:spcAft>
                <a:spcPts val="0"/>
              </a:spcAft>
              <a:buClr>
                <a:schemeClr val="lt1"/>
              </a:buClr>
              <a:buSzPts val="4800"/>
              <a:buFont typeface="Lato"/>
              <a:buNone/>
              <a:defRPr b="0" sz="4800">
                <a:solidFill>
                  <a:schemeClr val="lt1"/>
                </a:solidFill>
                <a:latin typeface="Lato"/>
                <a:ea typeface="Lato"/>
                <a:cs typeface="Lato"/>
                <a:sym typeface="Lato"/>
              </a:defRPr>
            </a:lvl5pPr>
            <a:lvl6pPr lvl="5">
              <a:spcBef>
                <a:spcPts val="0"/>
              </a:spcBef>
              <a:spcAft>
                <a:spcPts val="0"/>
              </a:spcAft>
              <a:buClr>
                <a:schemeClr val="lt1"/>
              </a:buClr>
              <a:buSzPts val="4800"/>
              <a:buFont typeface="Lato"/>
              <a:buNone/>
              <a:defRPr b="0" sz="4800">
                <a:solidFill>
                  <a:schemeClr val="lt1"/>
                </a:solidFill>
                <a:latin typeface="Lato"/>
                <a:ea typeface="Lato"/>
                <a:cs typeface="Lato"/>
                <a:sym typeface="Lato"/>
              </a:defRPr>
            </a:lvl6pPr>
            <a:lvl7pPr lvl="6">
              <a:spcBef>
                <a:spcPts val="0"/>
              </a:spcBef>
              <a:spcAft>
                <a:spcPts val="0"/>
              </a:spcAft>
              <a:buClr>
                <a:schemeClr val="lt1"/>
              </a:buClr>
              <a:buSzPts val="4800"/>
              <a:buFont typeface="Lato"/>
              <a:buNone/>
              <a:defRPr b="0" sz="4800">
                <a:solidFill>
                  <a:schemeClr val="lt1"/>
                </a:solidFill>
                <a:latin typeface="Lato"/>
                <a:ea typeface="Lato"/>
                <a:cs typeface="Lato"/>
                <a:sym typeface="Lato"/>
              </a:defRPr>
            </a:lvl7pPr>
            <a:lvl8pPr lvl="7">
              <a:spcBef>
                <a:spcPts val="0"/>
              </a:spcBef>
              <a:spcAft>
                <a:spcPts val="0"/>
              </a:spcAft>
              <a:buClr>
                <a:schemeClr val="lt1"/>
              </a:buClr>
              <a:buSzPts val="4800"/>
              <a:buFont typeface="Lato"/>
              <a:buNone/>
              <a:defRPr b="0" sz="4800">
                <a:solidFill>
                  <a:schemeClr val="lt1"/>
                </a:solidFill>
                <a:latin typeface="Lato"/>
                <a:ea typeface="Lato"/>
                <a:cs typeface="Lato"/>
                <a:sym typeface="Lato"/>
              </a:defRPr>
            </a:lvl8pPr>
            <a:lvl9pPr lvl="8">
              <a:spcBef>
                <a:spcPts val="0"/>
              </a:spcBef>
              <a:spcAft>
                <a:spcPts val="0"/>
              </a:spcAft>
              <a:buClr>
                <a:schemeClr val="lt1"/>
              </a:buClr>
              <a:buSzPts val="4800"/>
              <a:buFont typeface="Lato"/>
              <a:buNone/>
              <a:defRPr b="0" sz="4800">
                <a:solidFill>
                  <a:schemeClr val="lt1"/>
                </a:solidFill>
                <a:latin typeface="Lato"/>
                <a:ea typeface="Lato"/>
                <a:cs typeface="Lato"/>
                <a:sym typeface="Lato"/>
              </a:defRPr>
            </a:lvl9pPr>
          </a:lstStyle>
          <a:p/>
        </p:txBody>
      </p:sp>
      <p:sp>
        <p:nvSpPr>
          <p:cNvPr id="37" name="Google Shape;37;p8"/>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1" name="Google Shape;41;p9"/>
          <p:cNvSpPr txBox="1"/>
          <p:nvPr>
            <p:ph type="title"/>
          </p:nvPr>
        </p:nvSpPr>
        <p:spPr>
          <a:xfrm>
            <a:off x="265500" y="1107950"/>
            <a:ext cx="4045200" cy="1683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8452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4" name="Google Shape;44;p9"/>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7" name="Google Shape;47;p10"/>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coral">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91350"/>
            <a:ext cx="8520600" cy="6261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Student Questions</a:t>
            </a:r>
            <a:endParaRPr/>
          </a:p>
          <a:p>
            <a:pPr indent="0" lvl="0" marL="0" rtl="0" algn="l">
              <a:spcBef>
                <a:spcPts val="0"/>
              </a:spcBef>
              <a:spcAft>
                <a:spcPts val="0"/>
              </a:spcAft>
              <a:buNone/>
            </a:pPr>
            <a:r>
              <a:t/>
            </a:r>
            <a:endParaRPr/>
          </a:p>
        </p:txBody>
      </p:sp>
      <p:sp>
        <p:nvSpPr>
          <p:cNvPr id="60" name="Google Shape;60;p13"/>
          <p:cNvSpPr txBox="1"/>
          <p:nvPr>
            <p:ph idx="1" type="body"/>
          </p:nvPr>
        </p:nvSpPr>
        <p:spPr>
          <a:xfrm>
            <a:off x="311700" y="1446175"/>
            <a:ext cx="8520600" cy="3122700"/>
          </a:xfrm>
          <a:prstGeom prst="rect">
            <a:avLst/>
          </a:prstGeom>
        </p:spPr>
        <p:txBody>
          <a:bodyPr anchorCtr="0" anchor="t" bIns="91425" lIns="91425" spcFirstLastPara="1" rIns="91425" wrap="square" tIns="91425">
            <a:normAutofit lnSpcReduction="10000"/>
          </a:bodyPr>
          <a:lstStyle/>
          <a:p>
            <a:pPr indent="0" lvl="0" marL="0" rtl="0" algn="l">
              <a:lnSpc>
                <a:spcPct val="100000"/>
              </a:lnSpc>
              <a:spcBef>
                <a:spcPts val="0"/>
              </a:spcBef>
              <a:spcAft>
                <a:spcPts val="0"/>
              </a:spcAft>
              <a:buNone/>
            </a:pPr>
            <a:r>
              <a:rPr b="1" lang="en" sz="2700">
                <a:solidFill>
                  <a:schemeClr val="dk1"/>
                </a:solidFill>
                <a:latin typeface="Arial"/>
                <a:ea typeface="Arial"/>
                <a:cs typeface="Arial"/>
                <a:sym typeface="Arial"/>
              </a:rPr>
              <a:t>Why does my research question have to be so specific?</a:t>
            </a:r>
            <a:endParaRPr b="1" sz="2700">
              <a:solidFill>
                <a:schemeClr val="dk1"/>
              </a:solidFill>
              <a:latin typeface="Arial"/>
              <a:ea typeface="Arial"/>
              <a:cs typeface="Arial"/>
              <a:sym typeface="Arial"/>
            </a:endParaRPr>
          </a:p>
          <a:p>
            <a:pPr indent="0" lvl="0" marL="0" rtl="0" algn="l">
              <a:lnSpc>
                <a:spcPct val="100000"/>
              </a:lnSpc>
              <a:spcBef>
                <a:spcPts val="0"/>
              </a:spcBef>
              <a:spcAft>
                <a:spcPts val="0"/>
              </a:spcAft>
              <a:buNone/>
            </a:pPr>
            <a:r>
              <a:rPr b="1" lang="en" sz="2700">
                <a:solidFill>
                  <a:schemeClr val="dk1"/>
                </a:solidFill>
                <a:latin typeface="Arial"/>
                <a:ea typeface="Arial"/>
                <a:cs typeface="Arial"/>
                <a:sym typeface="Arial"/>
              </a:rPr>
              <a:t>How is this a year-long project?</a:t>
            </a:r>
            <a:endParaRPr b="1" sz="2700">
              <a:solidFill>
                <a:schemeClr val="dk1"/>
              </a:solidFill>
              <a:latin typeface="Arial"/>
              <a:ea typeface="Arial"/>
              <a:cs typeface="Arial"/>
              <a:sym typeface="Arial"/>
            </a:endParaRPr>
          </a:p>
          <a:p>
            <a:pPr indent="0" lvl="0" marL="0" rtl="0" algn="l">
              <a:lnSpc>
                <a:spcPct val="100000"/>
              </a:lnSpc>
              <a:spcBef>
                <a:spcPts val="0"/>
              </a:spcBef>
              <a:spcAft>
                <a:spcPts val="0"/>
              </a:spcAft>
              <a:buNone/>
            </a:pPr>
            <a:r>
              <a:rPr b="1" lang="en" sz="2700">
                <a:solidFill>
                  <a:schemeClr val="dk1"/>
                </a:solidFill>
                <a:latin typeface="Arial"/>
                <a:ea typeface="Arial"/>
                <a:cs typeface="Arial"/>
                <a:sym typeface="Arial"/>
              </a:rPr>
              <a:t>How many sources do I need?</a:t>
            </a:r>
            <a:endParaRPr b="1" sz="2700">
              <a:solidFill>
                <a:schemeClr val="dk1"/>
              </a:solidFill>
              <a:latin typeface="Arial"/>
              <a:ea typeface="Arial"/>
              <a:cs typeface="Arial"/>
              <a:sym typeface="Arial"/>
            </a:endParaRPr>
          </a:p>
          <a:p>
            <a:pPr indent="0" lvl="0" marL="0" rtl="0" algn="l">
              <a:lnSpc>
                <a:spcPct val="100000"/>
              </a:lnSpc>
              <a:spcBef>
                <a:spcPts val="0"/>
              </a:spcBef>
              <a:spcAft>
                <a:spcPts val="0"/>
              </a:spcAft>
              <a:buNone/>
            </a:pPr>
            <a:r>
              <a:rPr b="1" lang="en" sz="2700">
                <a:solidFill>
                  <a:schemeClr val="dk1"/>
                </a:solidFill>
                <a:latin typeface="Arial"/>
                <a:ea typeface="Arial"/>
                <a:cs typeface="Arial"/>
                <a:sym typeface="Arial"/>
              </a:rPr>
              <a:t>Why do I need so many sources?</a:t>
            </a:r>
            <a:endParaRPr b="1" sz="2700">
              <a:solidFill>
                <a:schemeClr val="dk1"/>
              </a:solidFill>
              <a:latin typeface="Arial"/>
              <a:ea typeface="Arial"/>
              <a:cs typeface="Arial"/>
              <a:sym typeface="Arial"/>
            </a:endParaRPr>
          </a:p>
          <a:p>
            <a:pPr indent="0" lvl="0" marL="0" rtl="0" algn="l">
              <a:lnSpc>
                <a:spcPct val="100000"/>
              </a:lnSpc>
              <a:spcBef>
                <a:spcPts val="0"/>
              </a:spcBef>
              <a:spcAft>
                <a:spcPts val="0"/>
              </a:spcAft>
              <a:buNone/>
            </a:pPr>
            <a:r>
              <a:rPr b="1" lang="en" sz="2700">
                <a:solidFill>
                  <a:schemeClr val="dk1"/>
                </a:solidFill>
                <a:latin typeface="Arial"/>
                <a:ea typeface="Arial"/>
                <a:cs typeface="Arial"/>
                <a:sym typeface="Arial"/>
              </a:rPr>
              <a:t>Why can’t I use this source?</a:t>
            </a:r>
            <a:endParaRPr b="1" sz="2700">
              <a:solidFill>
                <a:schemeClr val="dk1"/>
              </a:solidFill>
              <a:latin typeface="Arial"/>
              <a:ea typeface="Arial"/>
              <a:cs typeface="Arial"/>
              <a:sym typeface="Arial"/>
            </a:endParaRPr>
          </a:p>
          <a:p>
            <a:pPr indent="0" lvl="0" marL="0" rtl="0" algn="l">
              <a:spcBef>
                <a:spcPts val="0"/>
              </a:spcBef>
              <a:spcAft>
                <a:spcPts val="1200"/>
              </a:spcAft>
              <a:buNone/>
            </a:pPr>
            <a:r>
              <a:t/>
            </a:r>
            <a:endParaRPr b="1" sz="3200">
              <a:solidFill>
                <a:schemeClr val="dk1"/>
              </a:solidFill>
              <a:latin typeface="Playfair Display"/>
              <a:ea typeface="Playfair Display"/>
              <a:cs typeface="Playfair Display"/>
              <a:sym typeface="Playfair Display"/>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2"/>
          <p:cNvSpPr txBox="1"/>
          <p:nvPr>
            <p:ph type="title"/>
          </p:nvPr>
        </p:nvSpPr>
        <p:spPr>
          <a:xfrm>
            <a:off x="509550" y="1423875"/>
            <a:ext cx="8124900" cy="17982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3rd Quarter</a:t>
            </a:r>
            <a:endParaRPr/>
          </a:p>
          <a:p>
            <a:pPr indent="0" lvl="0" marL="0" rtl="0" algn="ctr">
              <a:spcBef>
                <a:spcPts val="0"/>
              </a:spcBef>
              <a:spcAft>
                <a:spcPts val="0"/>
              </a:spcAft>
              <a:buNone/>
            </a:pPr>
            <a:r>
              <a:rPr lang="en"/>
              <a:t>(January-March)</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3"/>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Action Phase</a:t>
            </a:r>
            <a:endParaRPr/>
          </a:p>
        </p:txBody>
      </p:sp>
      <p:sp>
        <p:nvSpPr>
          <p:cNvPr id="118" name="Google Shape;118;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228600" rtl="0" algn="l">
              <a:lnSpc>
                <a:spcPct val="100000"/>
              </a:lnSpc>
              <a:spcBef>
                <a:spcPts val="0"/>
              </a:spcBef>
              <a:spcAft>
                <a:spcPts val="0"/>
              </a:spcAft>
              <a:buClr>
                <a:schemeClr val="dk2"/>
              </a:buClr>
              <a:buSzPts val="1800"/>
              <a:buFont typeface="Arial"/>
              <a:buChar char="●"/>
            </a:pPr>
            <a:r>
              <a:rPr lang="en"/>
              <a:t>First draft of conference proposal due</a:t>
            </a:r>
            <a:endParaRPr/>
          </a:p>
          <a:p>
            <a:pPr indent="-342900" lvl="0" marL="228600" rtl="0" algn="l">
              <a:lnSpc>
                <a:spcPct val="100000"/>
              </a:lnSpc>
              <a:spcBef>
                <a:spcPts val="0"/>
              </a:spcBef>
              <a:spcAft>
                <a:spcPts val="0"/>
              </a:spcAft>
              <a:buClr>
                <a:schemeClr val="dk2"/>
              </a:buClr>
              <a:buSzPts val="1800"/>
              <a:buFont typeface="Arial"/>
              <a:buChar char="●"/>
            </a:pPr>
            <a:r>
              <a:rPr lang="en"/>
              <a:t>Complete data analysis </a:t>
            </a:r>
            <a:endParaRPr/>
          </a:p>
          <a:p>
            <a:pPr indent="-342900" lvl="0" marL="228600" rtl="0" algn="l">
              <a:lnSpc>
                <a:spcPct val="100000"/>
              </a:lnSpc>
              <a:spcBef>
                <a:spcPts val="0"/>
              </a:spcBef>
              <a:spcAft>
                <a:spcPts val="0"/>
              </a:spcAft>
              <a:buClr>
                <a:schemeClr val="dk2"/>
              </a:buClr>
              <a:buSzPts val="1800"/>
              <a:buFont typeface="Arial"/>
              <a:buChar char="●"/>
            </a:pPr>
            <a:r>
              <a:rPr lang="en"/>
              <a:t>Conference proposal submission due</a:t>
            </a:r>
            <a:endParaRPr/>
          </a:p>
          <a:p>
            <a:pPr indent="-342900" lvl="0" marL="228600" rtl="0" algn="l">
              <a:lnSpc>
                <a:spcPct val="100000"/>
              </a:lnSpc>
              <a:spcBef>
                <a:spcPts val="0"/>
              </a:spcBef>
              <a:spcAft>
                <a:spcPts val="0"/>
              </a:spcAft>
              <a:buClr>
                <a:schemeClr val="dk2"/>
              </a:buClr>
              <a:buSzPts val="1800"/>
              <a:buFont typeface="Arial"/>
              <a:buChar char="●"/>
            </a:pPr>
            <a:r>
              <a:rPr lang="en"/>
              <a:t>Conference Poster Due </a:t>
            </a:r>
            <a:endParaRPr/>
          </a:p>
          <a:p>
            <a:pPr indent="-342900" lvl="0" marL="228600" rtl="0" algn="l">
              <a:lnSpc>
                <a:spcPct val="100000"/>
              </a:lnSpc>
              <a:spcBef>
                <a:spcPts val="0"/>
              </a:spcBef>
              <a:spcAft>
                <a:spcPts val="0"/>
              </a:spcAft>
              <a:buClr>
                <a:schemeClr val="dk2"/>
              </a:buClr>
              <a:buSzPts val="1800"/>
              <a:buFont typeface="Arial"/>
              <a:buChar char="●"/>
            </a:pPr>
            <a:r>
              <a:rPr lang="en"/>
              <a:t>Campus Conference Event @ CSU</a:t>
            </a:r>
            <a:endParaRPr/>
          </a:p>
          <a:p>
            <a:pPr indent="-342900" lvl="0" marL="228600" rtl="0" algn="l">
              <a:lnSpc>
                <a:spcPct val="100000"/>
              </a:lnSpc>
              <a:spcBef>
                <a:spcPts val="0"/>
              </a:spcBef>
              <a:spcAft>
                <a:spcPts val="0"/>
              </a:spcAft>
              <a:buClr>
                <a:schemeClr val="dk2"/>
              </a:buClr>
              <a:buSzPts val="1800"/>
              <a:buFont typeface="Arial"/>
              <a:buChar char="●"/>
            </a:pPr>
            <a:r>
              <a:rPr lang="en"/>
              <a:t>Complete action/outcome</a:t>
            </a:r>
            <a:endParaRPr/>
          </a:p>
          <a:p>
            <a:pPr indent="0" lvl="0" marL="457200" rtl="0" algn="l">
              <a:spcBef>
                <a:spcPts val="0"/>
              </a:spcBef>
              <a:spcAft>
                <a:spcPts val="1200"/>
              </a:spcAft>
              <a:buNone/>
            </a:pPr>
            <a:r>
              <a:t/>
            </a:r>
            <a:endParaRPr/>
          </a:p>
        </p:txBody>
      </p:sp>
      <p:pic>
        <p:nvPicPr>
          <p:cNvPr id="119" name="Google Shape;119;p23"/>
          <p:cNvPicPr preferRelativeResize="0"/>
          <p:nvPr/>
        </p:nvPicPr>
        <p:blipFill>
          <a:blip r:embed="rId3">
            <a:alphaModFix/>
          </a:blip>
          <a:stretch>
            <a:fillRect/>
          </a:stretch>
        </p:blipFill>
        <p:spPr>
          <a:xfrm>
            <a:off x="4955316" y="2571750"/>
            <a:ext cx="3749059" cy="23002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4"/>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Data Analysis</a:t>
            </a:r>
            <a:endParaRPr/>
          </a:p>
        </p:txBody>
      </p:sp>
      <p:sp>
        <p:nvSpPr>
          <p:cNvPr id="125" name="Google Shape;125;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457200" rtl="0" algn="l">
              <a:spcBef>
                <a:spcPts val="0"/>
              </a:spcBef>
              <a:spcAft>
                <a:spcPts val="0"/>
              </a:spcAft>
              <a:buNone/>
            </a:pPr>
            <a:r>
              <a:rPr lang="en" u="sng"/>
              <a:t>Organizing </a:t>
            </a:r>
            <a:endParaRPr u="sng"/>
          </a:p>
          <a:p>
            <a:pPr indent="-342900" lvl="0" marL="457200" rtl="0" algn="l">
              <a:spcBef>
                <a:spcPts val="1200"/>
              </a:spcBef>
              <a:spcAft>
                <a:spcPts val="0"/>
              </a:spcAft>
              <a:buSzPts val="1800"/>
              <a:buChar char="●"/>
            </a:pPr>
            <a:r>
              <a:rPr lang="en"/>
              <a:t>Primary (information  found from interviews, surveys, etc.)</a:t>
            </a:r>
            <a:endParaRPr/>
          </a:p>
          <a:p>
            <a:pPr indent="-342900" lvl="0" marL="457200" rtl="0" algn="l">
              <a:spcBef>
                <a:spcPts val="0"/>
              </a:spcBef>
              <a:spcAft>
                <a:spcPts val="0"/>
              </a:spcAft>
              <a:buSzPts val="1800"/>
              <a:buChar char="●"/>
            </a:pPr>
            <a:r>
              <a:rPr lang="en"/>
              <a:t> Secondary (information found during web search)</a:t>
            </a:r>
            <a:endParaRPr/>
          </a:p>
          <a:p>
            <a:pPr indent="0" lvl="0" marL="457200" rtl="0" algn="l">
              <a:spcBef>
                <a:spcPts val="1200"/>
              </a:spcBef>
              <a:spcAft>
                <a:spcPts val="0"/>
              </a:spcAft>
              <a:buNone/>
            </a:pPr>
            <a:r>
              <a:rPr lang="en" u="sng"/>
              <a:t>Analyzing</a:t>
            </a:r>
            <a:endParaRPr u="sng"/>
          </a:p>
          <a:p>
            <a:pPr indent="-342900" lvl="0" marL="457200" rtl="0" algn="l">
              <a:spcBef>
                <a:spcPts val="1200"/>
              </a:spcBef>
              <a:spcAft>
                <a:spcPts val="0"/>
              </a:spcAft>
              <a:buSzPts val="1800"/>
              <a:buChar char="●"/>
            </a:pPr>
            <a:r>
              <a:rPr lang="en"/>
              <a:t>Reviewing data</a:t>
            </a:r>
            <a:endParaRPr/>
          </a:p>
          <a:p>
            <a:pPr indent="-342900" lvl="0" marL="457200" rtl="0" algn="l">
              <a:spcBef>
                <a:spcPts val="0"/>
              </a:spcBef>
              <a:spcAft>
                <a:spcPts val="0"/>
              </a:spcAft>
              <a:buSzPts val="1800"/>
              <a:buChar char="●"/>
            </a:pPr>
            <a:r>
              <a:rPr lang="en"/>
              <a:t>Filtering information</a:t>
            </a:r>
            <a:endParaRPr/>
          </a:p>
          <a:p>
            <a:pPr indent="0" lvl="0" marL="457200" rtl="0" algn="l">
              <a:spcBef>
                <a:spcPts val="1200"/>
              </a:spcBef>
              <a:spcAft>
                <a:spcPts val="0"/>
              </a:spcAft>
              <a:buNone/>
            </a:pPr>
            <a:r>
              <a:rPr lang="en" u="sng"/>
              <a:t>Preparation</a:t>
            </a:r>
            <a:r>
              <a:rPr lang="en"/>
              <a:t> </a:t>
            </a:r>
            <a:endParaRPr/>
          </a:p>
          <a:p>
            <a:pPr indent="-342900" lvl="0" marL="457200" rtl="0" algn="l">
              <a:spcBef>
                <a:spcPts val="1200"/>
              </a:spcBef>
              <a:spcAft>
                <a:spcPts val="0"/>
              </a:spcAft>
              <a:buSzPts val="1800"/>
              <a:buChar char="●"/>
            </a:pPr>
            <a:r>
              <a:rPr lang="en"/>
              <a:t>Prepare your data for presentation</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5"/>
          <p:cNvSpPr txBox="1"/>
          <p:nvPr>
            <p:ph type="title"/>
          </p:nvPr>
        </p:nvSpPr>
        <p:spPr>
          <a:xfrm>
            <a:off x="509550" y="1423875"/>
            <a:ext cx="8124900" cy="17982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4th Quarter</a:t>
            </a:r>
            <a:endParaRPr/>
          </a:p>
          <a:p>
            <a:pPr indent="0" lvl="0" marL="0" rtl="0" algn="ctr">
              <a:spcBef>
                <a:spcPts val="0"/>
              </a:spcBef>
              <a:spcAft>
                <a:spcPts val="0"/>
              </a:spcAft>
              <a:buNone/>
            </a:pPr>
            <a:r>
              <a:rPr lang="en"/>
              <a:t>(April-May)</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6"/>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Reflection Phase</a:t>
            </a:r>
            <a:endParaRPr/>
          </a:p>
        </p:txBody>
      </p:sp>
      <p:sp>
        <p:nvSpPr>
          <p:cNvPr id="136" name="Google Shape;136;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228600" rtl="0" algn="l">
              <a:lnSpc>
                <a:spcPct val="100000"/>
              </a:lnSpc>
              <a:spcBef>
                <a:spcPts val="0"/>
              </a:spcBef>
              <a:spcAft>
                <a:spcPts val="0"/>
              </a:spcAft>
              <a:buClr>
                <a:schemeClr val="dk2"/>
              </a:buClr>
              <a:buSzPts val="1800"/>
              <a:buFont typeface="Arial"/>
              <a:buChar char="●"/>
            </a:pPr>
            <a:r>
              <a:rPr lang="en"/>
              <a:t>Continued action (using the data for social change) </a:t>
            </a:r>
            <a:endParaRPr/>
          </a:p>
          <a:p>
            <a:pPr indent="-342900" lvl="0" marL="228600" rtl="0" algn="l">
              <a:lnSpc>
                <a:spcPct val="100000"/>
              </a:lnSpc>
              <a:spcBef>
                <a:spcPts val="0"/>
              </a:spcBef>
              <a:spcAft>
                <a:spcPts val="0"/>
              </a:spcAft>
              <a:buClr>
                <a:schemeClr val="dk2"/>
              </a:buClr>
              <a:buSzPts val="1800"/>
              <a:buFont typeface="Lato"/>
              <a:buChar char="●"/>
            </a:pPr>
            <a:r>
              <a:rPr lang="en"/>
              <a:t>Written reflection over the past year</a:t>
            </a:r>
            <a:endParaRPr/>
          </a:p>
          <a:p>
            <a:pPr indent="-342900" lvl="0" marL="228600" rtl="0" algn="l">
              <a:lnSpc>
                <a:spcPct val="100000"/>
              </a:lnSpc>
              <a:spcBef>
                <a:spcPts val="0"/>
              </a:spcBef>
              <a:spcAft>
                <a:spcPts val="0"/>
              </a:spcAft>
              <a:buClr>
                <a:schemeClr val="dk2"/>
              </a:buClr>
              <a:buSzPts val="1800"/>
              <a:buFont typeface="Arial"/>
              <a:buChar char="●"/>
            </a:pPr>
            <a:r>
              <a:rPr lang="en"/>
              <a:t>Explore topics for 10th grade personal project</a:t>
            </a:r>
            <a:endParaRPr/>
          </a:p>
          <a:p>
            <a:pPr indent="0" lvl="0" marL="228600" rtl="0" algn="l">
              <a:lnSpc>
                <a:spcPct val="100000"/>
              </a:lnSpc>
              <a:spcBef>
                <a:spcPts val="0"/>
              </a:spcBef>
              <a:spcAft>
                <a:spcPts val="0"/>
              </a:spcAft>
              <a:buNone/>
            </a:pPr>
            <a:r>
              <a:t/>
            </a:r>
            <a:endParaRPr/>
          </a:p>
          <a:p>
            <a:pPr indent="0" lvl="0" marL="0" rtl="0" algn="l">
              <a:spcBef>
                <a:spcPts val="0"/>
              </a:spcBef>
              <a:spcAft>
                <a:spcPts val="1200"/>
              </a:spcAft>
              <a:buNone/>
            </a:pPr>
            <a:r>
              <a:t/>
            </a:r>
            <a:endParaRPr/>
          </a:p>
        </p:txBody>
      </p:sp>
      <p:pic>
        <p:nvPicPr>
          <p:cNvPr id="137" name="Google Shape;137;p26"/>
          <p:cNvPicPr preferRelativeResize="0"/>
          <p:nvPr/>
        </p:nvPicPr>
        <p:blipFill>
          <a:blip r:embed="rId3">
            <a:alphaModFix/>
          </a:blip>
          <a:stretch>
            <a:fillRect/>
          </a:stretch>
        </p:blipFill>
        <p:spPr>
          <a:xfrm>
            <a:off x="5182775" y="1941625"/>
            <a:ext cx="3649526" cy="30104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7"/>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Let’s Recap..</a:t>
            </a:r>
            <a:endParaRPr/>
          </a:p>
        </p:txBody>
      </p:sp>
      <p:sp>
        <p:nvSpPr>
          <p:cNvPr id="143" name="Google Shape;143;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What phase of the project is your group in?</a:t>
            </a:r>
            <a:endParaRPr/>
          </a:p>
          <a:p>
            <a:pPr indent="-342900" lvl="0" marL="457200" rtl="0" algn="l">
              <a:spcBef>
                <a:spcPts val="0"/>
              </a:spcBef>
              <a:spcAft>
                <a:spcPts val="0"/>
              </a:spcAft>
              <a:buSzPts val="1800"/>
              <a:buFont typeface="Arial"/>
              <a:buChar char="●"/>
            </a:pPr>
            <a:r>
              <a:rPr lang="en">
                <a:latin typeface="Arial"/>
                <a:ea typeface="Arial"/>
                <a:cs typeface="Arial"/>
                <a:sym typeface="Arial"/>
              </a:rPr>
              <a:t>How will you use today’s lesson to continue expanding your knowledge of the community project?</a:t>
            </a:r>
            <a:endParaRPr>
              <a:latin typeface="Arial"/>
              <a:ea typeface="Arial"/>
              <a:cs typeface="Arial"/>
              <a:sym typeface="Arial"/>
            </a:endParaRPr>
          </a:p>
          <a:p>
            <a:pPr indent="-342900" lvl="0" marL="457200" rtl="0" algn="l">
              <a:spcBef>
                <a:spcPts val="0"/>
              </a:spcBef>
              <a:spcAft>
                <a:spcPts val="0"/>
              </a:spcAft>
              <a:buSzPts val="1800"/>
              <a:buFont typeface="Arial"/>
              <a:buChar char="●"/>
            </a:pPr>
            <a:r>
              <a:rPr lang="en">
                <a:latin typeface="Arial"/>
                <a:ea typeface="Arial"/>
                <a:cs typeface="Arial"/>
                <a:sym typeface="Arial"/>
              </a:rPr>
              <a:t>Why is it important that you use credible sources when researching a topic? Give a </a:t>
            </a:r>
            <a:r>
              <a:rPr lang="en">
                <a:latin typeface="Arial"/>
                <a:ea typeface="Arial"/>
                <a:cs typeface="Arial"/>
                <a:sym typeface="Arial"/>
              </a:rPr>
              <a:t>reason</a:t>
            </a:r>
            <a:r>
              <a:rPr lang="en">
                <a:latin typeface="Arial"/>
                <a:ea typeface="Arial"/>
                <a:cs typeface="Arial"/>
                <a:sym typeface="Arial"/>
              </a:rPr>
              <a:t> why using a source such as a blog could be damaging to a research project.</a:t>
            </a:r>
            <a:endParaRPr>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8"/>
          <p:cNvSpPr txBox="1"/>
          <p:nvPr>
            <p:ph type="title"/>
          </p:nvPr>
        </p:nvSpPr>
        <p:spPr>
          <a:xfrm>
            <a:off x="509550" y="1423875"/>
            <a:ext cx="8124900" cy="17982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Happy Researching!</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ctrTitle"/>
          </p:nvPr>
        </p:nvSpPr>
        <p:spPr>
          <a:xfrm>
            <a:off x="3096250" y="1627200"/>
            <a:ext cx="2951400" cy="15843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n"/>
              <a:t>The Phases of the Action Research Process</a:t>
            </a:r>
            <a:endParaRPr/>
          </a:p>
        </p:txBody>
      </p:sp>
      <p:sp>
        <p:nvSpPr>
          <p:cNvPr id="66" name="Google Shape;66;p14"/>
          <p:cNvSpPr txBox="1"/>
          <p:nvPr>
            <p:ph idx="1" type="subTitle"/>
          </p:nvPr>
        </p:nvSpPr>
        <p:spPr>
          <a:xfrm>
            <a:off x="3096363" y="3266930"/>
            <a:ext cx="2951400" cy="701400"/>
          </a:xfrm>
          <a:prstGeom prst="rect">
            <a:avLst/>
          </a:prstGeom>
        </p:spPr>
        <p:txBody>
          <a:bodyPr anchorCtr="0" anchor="b" bIns="91425" lIns="91425" spcFirstLastPara="1" rIns="91425" wrap="square" tIns="91425">
            <a:normAutofit lnSpcReduction="10000"/>
          </a:bodyPr>
          <a:lstStyle/>
          <a:p>
            <a:pPr indent="0" lvl="0" marL="0" rtl="0" algn="ctr">
              <a:spcBef>
                <a:spcPts val="0"/>
              </a:spcBef>
              <a:spcAft>
                <a:spcPts val="0"/>
              </a:spcAft>
              <a:buNone/>
            </a:pPr>
            <a:r>
              <a:rPr lang="en"/>
              <a:t>Williams &amp; Tinker-Phelps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Target Goals</a:t>
            </a:r>
            <a:endParaRPr/>
          </a:p>
        </p:txBody>
      </p:sp>
      <p:sp>
        <p:nvSpPr>
          <p:cNvPr id="72" name="Google Shape;72;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Char char="●"/>
            </a:pPr>
            <a:r>
              <a:rPr lang="en">
                <a:solidFill>
                  <a:schemeClr val="dk1"/>
                </a:solidFill>
              </a:rPr>
              <a:t>I can identify the phases of the action </a:t>
            </a:r>
            <a:r>
              <a:rPr lang="en">
                <a:solidFill>
                  <a:schemeClr val="dk1"/>
                </a:solidFill>
              </a:rPr>
              <a:t>research</a:t>
            </a:r>
            <a:r>
              <a:rPr lang="en">
                <a:solidFill>
                  <a:schemeClr val="dk1"/>
                </a:solidFill>
              </a:rPr>
              <a:t> process.</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I can demonstrate my understanding of where I am in the process.</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I can use the timeline going forward to understand the process of the year-long action research project. </a:t>
            </a:r>
            <a:endParaRPr>
              <a:solidFill>
                <a:schemeClr val="dk1"/>
              </a:solidFill>
            </a:endParaRPr>
          </a:p>
          <a:p>
            <a:pPr indent="0" lvl="0" marL="45720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ph type="title"/>
          </p:nvPr>
        </p:nvSpPr>
        <p:spPr>
          <a:xfrm>
            <a:off x="509550" y="1423875"/>
            <a:ext cx="8124900" cy="17982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1st Quarter</a:t>
            </a:r>
            <a:endParaRPr/>
          </a:p>
          <a:p>
            <a:pPr indent="0" lvl="0" marL="0" rtl="0" algn="ctr">
              <a:spcBef>
                <a:spcPts val="0"/>
              </a:spcBef>
              <a:spcAft>
                <a:spcPts val="0"/>
              </a:spcAft>
              <a:buNone/>
            </a:pPr>
            <a:r>
              <a:rPr lang="en"/>
              <a:t>(August-October)</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7"/>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Introduction &amp; Investigation Phase</a:t>
            </a:r>
            <a:endParaRPr/>
          </a:p>
        </p:txBody>
      </p:sp>
      <p:sp>
        <p:nvSpPr>
          <p:cNvPr id="83" name="Google Shape;83;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lnSpc>
                <a:spcPct val="100000"/>
              </a:lnSpc>
              <a:spcBef>
                <a:spcPts val="0"/>
              </a:spcBef>
              <a:spcAft>
                <a:spcPts val="0"/>
              </a:spcAft>
              <a:buClr>
                <a:srgbClr val="000000"/>
              </a:buClr>
              <a:buSzPts val="1800"/>
              <a:buChar char="●"/>
            </a:pPr>
            <a:r>
              <a:rPr lang="en">
                <a:solidFill>
                  <a:srgbClr val="000000"/>
                </a:solidFill>
              </a:rPr>
              <a:t>Explore issues in the community </a:t>
            </a:r>
            <a:endParaRPr>
              <a:solidFill>
                <a:srgbClr val="000000"/>
              </a:solidFill>
            </a:endParaRPr>
          </a:p>
          <a:p>
            <a:pPr indent="-342900" lvl="0" marL="457200" rtl="0" algn="l">
              <a:lnSpc>
                <a:spcPct val="100000"/>
              </a:lnSpc>
              <a:spcBef>
                <a:spcPts val="0"/>
              </a:spcBef>
              <a:spcAft>
                <a:spcPts val="0"/>
              </a:spcAft>
              <a:buClr>
                <a:srgbClr val="000000"/>
              </a:buClr>
              <a:buSzPts val="1800"/>
              <a:buChar char="●"/>
            </a:pPr>
            <a:r>
              <a:rPr lang="en">
                <a:solidFill>
                  <a:srgbClr val="000000"/>
                </a:solidFill>
              </a:rPr>
              <a:t>Identify a topic </a:t>
            </a:r>
            <a:endParaRPr>
              <a:solidFill>
                <a:srgbClr val="000000"/>
              </a:solidFill>
            </a:endParaRPr>
          </a:p>
          <a:p>
            <a:pPr indent="-342900" lvl="0" marL="457200" rtl="0" algn="l">
              <a:lnSpc>
                <a:spcPct val="100000"/>
              </a:lnSpc>
              <a:spcBef>
                <a:spcPts val="0"/>
              </a:spcBef>
              <a:spcAft>
                <a:spcPts val="0"/>
              </a:spcAft>
              <a:buClr>
                <a:srgbClr val="000000"/>
              </a:buClr>
              <a:buSzPts val="1800"/>
              <a:buChar char="●"/>
            </a:pPr>
            <a:r>
              <a:rPr lang="en">
                <a:solidFill>
                  <a:srgbClr val="000000"/>
                </a:solidFill>
              </a:rPr>
              <a:t>Identify specific issue </a:t>
            </a:r>
            <a:endParaRPr>
              <a:solidFill>
                <a:srgbClr val="000000"/>
              </a:solidFill>
            </a:endParaRPr>
          </a:p>
          <a:p>
            <a:pPr indent="-342900" lvl="0" marL="457200" rtl="0" algn="l">
              <a:lnSpc>
                <a:spcPct val="100000"/>
              </a:lnSpc>
              <a:spcBef>
                <a:spcPts val="0"/>
              </a:spcBef>
              <a:spcAft>
                <a:spcPts val="0"/>
              </a:spcAft>
              <a:buClr>
                <a:srgbClr val="000000"/>
              </a:buClr>
              <a:buSzPts val="1800"/>
              <a:buChar char="●"/>
            </a:pPr>
            <a:r>
              <a:rPr lang="en">
                <a:solidFill>
                  <a:srgbClr val="000000"/>
                </a:solidFill>
              </a:rPr>
              <a:t>Identify research question that is able to be tied to action</a:t>
            </a:r>
            <a:endParaRPr>
              <a:solidFill>
                <a:srgbClr val="000000"/>
              </a:solidFill>
            </a:endParaRPr>
          </a:p>
          <a:p>
            <a:pPr indent="-342900" lvl="0" marL="457200" rtl="0" algn="l">
              <a:lnSpc>
                <a:spcPct val="100000"/>
              </a:lnSpc>
              <a:spcBef>
                <a:spcPts val="0"/>
              </a:spcBef>
              <a:spcAft>
                <a:spcPts val="0"/>
              </a:spcAft>
              <a:buClr>
                <a:srgbClr val="000000"/>
              </a:buClr>
              <a:buSzPts val="1800"/>
              <a:buChar char="●"/>
            </a:pPr>
            <a:r>
              <a:rPr lang="en">
                <a:solidFill>
                  <a:srgbClr val="000000"/>
                </a:solidFill>
              </a:rPr>
              <a:t>Identify valuable/credible sources</a:t>
            </a:r>
            <a:endParaRPr>
              <a:solidFill>
                <a:srgbClr val="000000"/>
              </a:solidFill>
            </a:endParaRPr>
          </a:p>
          <a:p>
            <a:pPr indent="0" lvl="0" marL="457200" rtl="0" algn="l">
              <a:lnSpc>
                <a:spcPct val="100000"/>
              </a:lnSpc>
              <a:spcBef>
                <a:spcPts val="0"/>
              </a:spcBef>
              <a:spcAft>
                <a:spcPts val="0"/>
              </a:spcAft>
              <a:buNone/>
            </a:pPr>
            <a:r>
              <a:t/>
            </a:r>
            <a:endParaRPr>
              <a:solidFill>
                <a:schemeClr val="dk1"/>
              </a:solidFill>
            </a:endParaRPr>
          </a:p>
          <a:p>
            <a:pPr indent="0" lvl="0" marL="0" rtl="0" algn="l">
              <a:lnSpc>
                <a:spcPct val="100000"/>
              </a:lnSpc>
              <a:spcBef>
                <a:spcPts val="0"/>
              </a:spcBef>
              <a:spcAft>
                <a:spcPts val="0"/>
              </a:spcAft>
              <a:buNone/>
            </a:pPr>
            <a:r>
              <a:t/>
            </a:r>
            <a:endParaRPr>
              <a:solidFill>
                <a:schemeClr val="dk1"/>
              </a:solidFill>
            </a:endParaRPr>
          </a:p>
        </p:txBody>
      </p:sp>
      <p:pic>
        <p:nvPicPr>
          <p:cNvPr id="84" name="Google Shape;84;p17"/>
          <p:cNvPicPr preferRelativeResize="0"/>
          <p:nvPr/>
        </p:nvPicPr>
        <p:blipFill>
          <a:blip r:embed="rId3">
            <a:alphaModFix/>
          </a:blip>
          <a:stretch>
            <a:fillRect/>
          </a:stretch>
        </p:blipFill>
        <p:spPr>
          <a:xfrm>
            <a:off x="6275900" y="2473925"/>
            <a:ext cx="2556400" cy="23762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8"/>
          <p:cNvSpPr txBox="1"/>
          <p:nvPr>
            <p:ph type="title"/>
          </p:nvPr>
        </p:nvSpPr>
        <p:spPr>
          <a:xfrm>
            <a:off x="509550" y="1423875"/>
            <a:ext cx="8124900" cy="17982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What makes a source valuable and credible?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9"/>
          <p:cNvSpPr txBox="1"/>
          <p:nvPr>
            <p:ph type="title"/>
          </p:nvPr>
        </p:nvSpPr>
        <p:spPr>
          <a:xfrm>
            <a:off x="509550" y="1423875"/>
            <a:ext cx="8124900" cy="17982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2nd Quarter</a:t>
            </a:r>
            <a:endParaRPr/>
          </a:p>
          <a:p>
            <a:pPr indent="0" lvl="0" marL="0" rtl="0" algn="ctr">
              <a:spcBef>
                <a:spcPts val="0"/>
              </a:spcBef>
              <a:spcAft>
                <a:spcPts val="0"/>
              </a:spcAft>
              <a:buNone/>
            </a:pPr>
            <a:r>
              <a:rPr lang="en"/>
              <a:t>(October-December)</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0"/>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Planning Phase</a:t>
            </a:r>
            <a:endParaRPr/>
          </a:p>
        </p:txBody>
      </p:sp>
      <p:sp>
        <p:nvSpPr>
          <p:cNvPr id="100" name="Google Shape;100;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228600" rtl="0" algn="l">
              <a:lnSpc>
                <a:spcPct val="100000"/>
              </a:lnSpc>
              <a:spcBef>
                <a:spcPts val="0"/>
              </a:spcBef>
              <a:spcAft>
                <a:spcPts val="0"/>
              </a:spcAft>
              <a:buClr>
                <a:schemeClr val="dk2"/>
              </a:buClr>
              <a:buSzPts val="1800"/>
              <a:buFont typeface="Arial"/>
              <a:buChar char="●"/>
            </a:pPr>
            <a:r>
              <a:rPr lang="en"/>
              <a:t>Explanation of research methods</a:t>
            </a:r>
            <a:endParaRPr/>
          </a:p>
          <a:p>
            <a:pPr indent="-342900" lvl="0" marL="228600" rtl="0" algn="l">
              <a:lnSpc>
                <a:spcPct val="100000"/>
              </a:lnSpc>
              <a:spcBef>
                <a:spcPts val="0"/>
              </a:spcBef>
              <a:spcAft>
                <a:spcPts val="0"/>
              </a:spcAft>
              <a:buClr>
                <a:schemeClr val="dk2"/>
              </a:buClr>
              <a:buSzPts val="1800"/>
              <a:buFont typeface="Lato"/>
              <a:buChar char="●"/>
            </a:pPr>
            <a:r>
              <a:rPr lang="en"/>
              <a:t>Gather quantitative data</a:t>
            </a:r>
            <a:endParaRPr/>
          </a:p>
          <a:p>
            <a:pPr indent="-342900" lvl="0" marL="228600" rtl="0" algn="l">
              <a:lnSpc>
                <a:spcPct val="100000"/>
              </a:lnSpc>
              <a:spcBef>
                <a:spcPts val="0"/>
              </a:spcBef>
              <a:spcAft>
                <a:spcPts val="0"/>
              </a:spcAft>
              <a:buClr>
                <a:schemeClr val="dk2"/>
              </a:buClr>
              <a:buSzPts val="1800"/>
              <a:buFont typeface="Arial"/>
              <a:buChar char="●"/>
            </a:pPr>
            <a:r>
              <a:rPr lang="en"/>
              <a:t>Develop research instruments (Surveys &amp; interview questions)</a:t>
            </a:r>
            <a:endParaRPr/>
          </a:p>
          <a:p>
            <a:pPr indent="-342900" lvl="0" marL="228600" rtl="0" algn="l">
              <a:lnSpc>
                <a:spcPct val="100000"/>
              </a:lnSpc>
              <a:spcBef>
                <a:spcPts val="0"/>
              </a:spcBef>
              <a:spcAft>
                <a:spcPts val="0"/>
              </a:spcAft>
              <a:buClr>
                <a:schemeClr val="dk2"/>
              </a:buClr>
              <a:buSzPts val="1800"/>
              <a:buFont typeface="Arial"/>
              <a:buChar char="●"/>
            </a:pPr>
            <a:r>
              <a:rPr lang="en"/>
              <a:t>Complete at least 2 observations</a:t>
            </a:r>
            <a:endParaRPr/>
          </a:p>
          <a:p>
            <a:pPr indent="-342900" lvl="0" marL="228600" rtl="0" algn="l">
              <a:lnSpc>
                <a:spcPct val="100000"/>
              </a:lnSpc>
              <a:spcBef>
                <a:spcPts val="0"/>
              </a:spcBef>
              <a:spcAft>
                <a:spcPts val="0"/>
              </a:spcAft>
              <a:buClr>
                <a:schemeClr val="dk2"/>
              </a:buClr>
              <a:buSzPts val="1800"/>
              <a:buFont typeface="Arial"/>
              <a:buChar char="●"/>
            </a:pPr>
            <a:r>
              <a:rPr lang="en"/>
              <a:t>Develop and distribute survey</a:t>
            </a:r>
            <a:endParaRPr/>
          </a:p>
          <a:p>
            <a:pPr indent="0" lvl="0" marL="0" rtl="0" algn="l">
              <a:spcBef>
                <a:spcPts val="0"/>
              </a:spcBef>
              <a:spcAft>
                <a:spcPts val="1200"/>
              </a:spcAft>
              <a:buNone/>
            </a:pPr>
            <a:r>
              <a:t/>
            </a:r>
            <a:endParaRPr/>
          </a:p>
        </p:txBody>
      </p:sp>
      <p:pic>
        <p:nvPicPr>
          <p:cNvPr id="101" name="Google Shape;101;p20"/>
          <p:cNvPicPr preferRelativeResize="0"/>
          <p:nvPr/>
        </p:nvPicPr>
        <p:blipFill>
          <a:blip r:embed="rId3">
            <a:alphaModFix/>
          </a:blip>
          <a:stretch>
            <a:fillRect/>
          </a:stretch>
        </p:blipFill>
        <p:spPr>
          <a:xfrm>
            <a:off x="5661950" y="2107675"/>
            <a:ext cx="2745225" cy="27056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1"/>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Research Methods</a:t>
            </a:r>
            <a:endParaRPr/>
          </a:p>
        </p:txBody>
      </p:sp>
      <p:sp>
        <p:nvSpPr>
          <p:cNvPr id="107" name="Google Shape;107;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Surveys*</a:t>
            </a:r>
            <a:endParaRPr/>
          </a:p>
          <a:p>
            <a:pPr indent="-342900" lvl="0" marL="457200" rtl="0" algn="l">
              <a:spcBef>
                <a:spcPts val="0"/>
              </a:spcBef>
              <a:spcAft>
                <a:spcPts val="0"/>
              </a:spcAft>
              <a:buSzPts val="1800"/>
              <a:buChar char="●"/>
            </a:pPr>
            <a:r>
              <a:rPr lang="en"/>
              <a:t>Questionnaires*</a:t>
            </a:r>
            <a:endParaRPr/>
          </a:p>
          <a:p>
            <a:pPr indent="-342900" lvl="0" marL="457200" rtl="0" algn="l">
              <a:spcBef>
                <a:spcPts val="0"/>
              </a:spcBef>
              <a:spcAft>
                <a:spcPts val="0"/>
              </a:spcAft>
              <a:buSzPts val="1800"/>
              <a:buChar char="●"/>
            </a:pPr>
            <a:r>
              <a:rPr lang="en"/>
              <a:t>Interviews</a:t>
            </a:r>
            <a:endParaRPr/>
          </a:p>
          <a:p>
            <a:pPr indent="-342900" lvl="0" marL="457200" rtl="0" algn="l">
              <a:spcBef>
                <a:spcPts val="0"/>
              </a:spcBef>
              <a:spcAft>
                <a:spcPts val="0"/>
              </a:spcAft>
              <a:buSzPts val="1800"/>
              <a:buChar char="●"/>
            </a:pPr>
            <a:r>
              <a:rPr lang="en"/>
              <a:t>Experiments </a:t>
            </a:r>
            <a:endParaRPr/>
          </a:p>
          <a:p>
            <a:pPr indent="-342900" lvl="0" marL="457200" rtl="0" algn="l">
              <a:spcBef>
                <a:spcPts val="0"/>
              </a:spcBef>
              <a:spcAft>
                <a:spcPts val="0"/>
              </a:spcAft>
              <a:buSzPts val="1800"/>
              <a:buChar char="●"/>
            </a:pPr>
            <a:r>
              <a:rPr lang="en"/>
              <a:t>Observations</a:t>
            </a:r>
            <a:endParaRPr/>
          </a:p>
          <a:p>
            <a:pPr indent="-342900" lvl="0" marL="457200" rtl="0" algn="l">
              <a:spcBef>
                <a:spcPts val="0"/>
              </a:spcBef>
              <a:spcAft>
                <a:spcPts val="0"/>
              </a:spcAft>
              <a:buSzPts val="1800"/>
              <a:buChar char="●"/>
            </a:pPr>
            <a:r>
              <a:rPr lang="en"/>
              <a:t>Case studies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