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10058400" cx="7772400"/>
  <p:notesSz cx="6858000" cy="9144000"/>
  <p:embeddedFontLst>
    <p:embeddedFont>
      <p:font typeface="Josefin Sans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3" roundtripDataSignature="AMtx7mgzMZrym8avFtHJbgJHiDnuNw4V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JosefinSans-italic.fntdata"/><Relationship Id="rId10" Type="http://schemas.openxmlformats.org/officeDocument/2006/relationships/font" Target="fonts/JosefinSans-bold.fntdata"/><Relationship Id="rId13" Type="http://customschemas.google.com/relationships/presentationmetadata" Target="metadata"/><Relationship Id="rId12" Type="http://schemas.openxmlformats.org/officeDocument/2006/relationships/font" Target="fonts/JosefinSans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JosefinSans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4724a71a92_0_138:notes"/>
          <p:cNvSpPr/>
          <p:nvPr>
            <p:ph idx="2" type="sldImg"/>
          </p:nvPr>
        </p:nvSpPr>
        <p:spPr>
          <a:xfrm>
            <a:off x="2236788" y="1143000"/>
            <a:ext cx="2384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14724a71a92_0_13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14724a71a92_0_138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14724a71a92_0_179:notes"/>
          <p:cNvSpPr/>
          <p:nvPr>
            <p:ph idx="2" type="sldImg"/>
          </p:nvPr>
        </p:nvSpPr>
        <p:spPr>
          <a:xfrm>
            <a:off x="2236788" y="1143000"/>
            <a:ext cx="2384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g14724a71a92_0_179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g14724a71a92_0_179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:notes"/>
          <p:cNvSpPr/>
          <p:nvPr>
            <p:ph idx="2" type="sldImg"/>
          </p:nvPr>
        </p:nvSpPr>
        <p:spPr>
          <a:xfrm>
            <a:off x="2236788" y="1143000"/>
            <a:ext cx="2384425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14724a71a92_0_97:notes"/>
          <p:cNvSpPr/>
          <p:nvPr>
            <p:ph idx="2" type="sldImg"/>
          </p:nvPr>
        </p:nvSpPr>
        <p:spPr>
          <a:xfrm>
            <a:off x="2236788" y="1143000"/>
            <a:ext cx="2384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14724a71a92_0_9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14724a71a92_0_9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971550" y="1646133"/>
            <a:ext cx="5829300" cy="350181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971550" y="5282989"/>
            <a:ext cx="5829300" cy="2428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sz="1530"/>
            </a:lvl1pPr>
            <a:lvl2pPr lvl="1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sz="1275"/>
            </a:lvl2pPr>
            <a:lvl3pPr lvl="2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sz="1148"/>
            </a:lvl3pPr>
            <a:lvl4pPr lvl="3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4pPr>
            <a:lvl5pPr lvl="4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5pPr>
            <a:lvl6pPr lvl="5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6pPr>
            <a:lvl7pPr lvl="6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7pPr>
            <a:lvl8pPr lvl="7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8pPr>
            <a:lvl9pPr lvl="8" algn="ctr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" type="body"/>
          </p:nvPr>
        </p:nvSpPr>
        <p:spPr>
          <a:xfrm rot="5400000">
            <a:off x="695219" y="2516718"/>
            <a:ext cx="6381962" cy="67036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type="title"/>
          </p:nvPr>
        </p:nvSpPr>
        <p:spPr>
          <a:xfrm rot="5400000">
            <a:off x="2138071" y="3959569"/>
            <a:ext cx="8524029" cy="1675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 rot="5400000">
            <a:off x="-1262353" y="2332223"/>
            <a:ext cx="8524029" cy="49306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3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3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530304" y="2507617"/>
            <a:ext cx="6703695" cy="41840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25"/>
              <a:buFont typeface="Calibri"/>
              <a:buNone/>
              <a:defRPr sz="382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530304" y="6731213"/>
            <a:ext cx="6703695" cy="22002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rgbClr val="F4F0F4"/>
              </a:buClr>
              <a:buSzPts val="1530"/>
              <a:buNone/>
              <a:defRPr sz="1530">
                <a:solidFill>
                  <a:srgbClr val="F4F0F4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275"/>
              <a:buNone/>
              <a:defRPr sz="1275">
                <a:solidFill>
                  <a:srgbClr val="F4F0F4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148"/>
              <a:buNone/>
              <a:defRPr sz="1148">
                <a:solidFill>
                  <a:srgbClr val="F4F0F4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020"/>
              <a:buNone/>
              <a:defRPr sz="1020">
                <a:solidFill>
                  <a:srgbClr val="F4F0F4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020"/>
              <a:buNone/>
              <a:defRPr sz="1020">
                <a:solidFill>
                  <a:srgbClr val="F4F0F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020"/>
              <a:buNone/>
              <a:defRPr sz="1020">
                <a:solidFill>
                  <a:srgbClr val="F4F0F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020"/>
              <a:buNone/>
              <a:defRPr sz="1020">
                <a:solidFill>
                  <a:srgbClr val="F4F0F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020"/>
              <a:buNone/>
              <a:defRPr sz="1020">
                <a:solidFill>
                  <a:srgbClr val="F4F0F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rgbClr val="F4F0F4"/>
              </a:buClr>
              <a:buSzPts val="1020"/>
              <a:buNone/>
              <a:defRPr sz="1020">
                <a:solidFill>
                  <a:srgbClr val="F4F0F4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534353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3934778" y="2677584"/>
            <a:ext cx="3303270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535365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535365" y="2465706"/>
            <a:ext cx="3288089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535365" y="3674110"/>
            <a:ext cx="3288089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3934778" y="2465706"/>
            <a:ext cx="3304282" cy="12084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530"/>
              <a:buNone/>
              <a:defRPr b="1" sz="153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None/>
              <a:defRPr b="1" sz="1275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None/>
              <a:defRPr b="1" sz="1148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b="1" sz="102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3934778" y="3674110"/>
            <a:ext cx="3304282" cy="54040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" type="body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814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2040"/>
              <a:buChar char="•"/>
              <a:defRPr sz="2040"/>
            </a:lvl1pPr>
            <a:lvl2pPr indent="-341947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785"/>
              <a:buChar char="•"/>
              <a:defRPr sz="1785"/>
            </a:lvl2pPr>
            <a:lvl3pPr indent="-325755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Char char="•"/>
              <a:defRPr sz="1530"/>
            </a:lvl3pPr>
            <a:lvl4pPr indent="-309562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4pPr>
            <a:lvl5pPr indent="-309562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5pPr>
            <a:lvl6pPr indent="-309562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6pPr>
            <a:lvl7pPr indent="-309562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7pPr>
            <a:lvl8pPr indent="-309562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8pPr>
            <a:lvl9pPr indent="-309562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Char char="•"/>
              <a:defRPr sz="1275"/>
            </a:lvl9pPr>
          </a:lstStyle>
          <a:p/>
        </p:txBody>
      </p:sp>
      <p:sp>
        <p:nvSpPr>
          <p:cNvPr id="61" name="Google Shape;61;p10"/>
          <p:cNvSpPr txBox="1"/>
          <p:nvPr>
            <p:ph idx="2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535365" y="670560"/>
            <a:ext cx="2506801" cy="23469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40"/>
              <a:buFont typeface="Calibri"/>
              <a:buNone/>
              <a:defRPr sz="204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/>
          <p:nvPr>
            <p:ph idx="2" type="pic"/>
          </p:nvPr>
        </p:nvSpPr>
        <p:spPr>
          <a:xfrm>
            <a:off x="3304282" y="1448224"/>
            <a:ext cx="3934778" cy="7147983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/>
          <p:nvPr>
            <p:ph idx="1" type="body"/>
          </p:nvPr>
        </p:nvSpPr>
        <p:spPr>
          <a:xfrm>
            <a:off x="535365" y="3017520"/>
            <a:ext cx="2506801" cy="559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020"/>
              <a:buNone/>
              <a:defRPr sz="1020"/>
            </a:lvl1pPr>
            <a:lvl2pPr indent="-228600" lvl="1" marL="914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893"/>
              <a:buNone/>
              <a:defRPr sz="893"/>
            </a:lvl2pPr>
            <a:lvl3pPr indent="-228600" lvl="2" marL="1371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765"/>
              <a:buNone/>
              <a:defRPr sz="765"/>
            </a:lvl3pPr>
            <a:lvl4pPr indent="-228600" lvl="3" marL="1828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4pPr>
            <a:lvl5pPr indent="-228600" lvl="4" marL="22860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5pPr>
            <a:lvl6pPr indent="-228600" lvl="5" marL="27432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6pPr>
            <a:lvl7pPr indent="-228600" lvl="6" marL="32004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7pPr>
            <a:lvl8pPr indent="-228600" lvl="7" marL="36576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8pPr>
            <a:lvl9pPr indent="-228600" lvl="8" marL="411480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638"/>
              <a:buNone/>
              <a:defRPr sz="638"/>
            </a:lvl9pPr>
          </a:lstStyle>
          <a:p/>
        </p:txBody>
      </p:sp>
      <p:sp>
        <p:nvSpPr>
          <p:cNvPr id="69" name="Google Shape;69;p11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5"/>
              <a:buFont typeface="Calibri"/>
              <a:buNone/>
              <a:defRPr b="0" i="0" sz="28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2"/>
          <p:cNvSpPr txBox="1"/>
          <p:nvPr>
            <p:ph idx="1" type="body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1947" lvl="0" marL="457200" marR="0" rtl="0" algn="l">
              <a:lnSpc>
                <a:spcPct val="90000"/>
              </a:lnSpc>
              <a:spcBef>
                <a:spcPts val="638"/>
              </a:spcBef>
              <a:spcAft>
                <a:spcPts val="0"/>
              </a:spcAft>
              <a:buClr>
                <a:schemeClr val="dk1"/>
              </a:buClr>
              <a:buSzPts val="1785"/>
              <a:buFont typeface="Arial"/>
              <a:buChar char="•"/>
              <a:defRPr b="0" i="0" sz="178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530"/>
              <a:buFont typeface="Arial"/>
              <a:buChar char="•"/>
              <a:defRPr b="0" i="0" sz="153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09562" lvl="2" marL="1371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275"/>
              <a:buFont typeface="Arial"/>
              <a:buChar char="•"/>
              <a:defRPr b="0" i="0" sz="127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01497" lvl="3" marL="1828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01498" lvl="4" marL="22860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01498" lvl="5" marL="27432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01498" lvl="6" marL="32004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01497" lvl="7" marL="36576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01497" lvl="8" marL="4114800" marR="0" rtl="0" algn="l">
              <a:lnSpc>
                <a:spcPct val="90000"/>
              </a:lnSpc>
              <a:spcBef>
                <a:spcPts val="319"/>
              </a:spcBef>
              <a:spcAft>
                <a:spcPts val="0"/>
              </a:spcAft>
              <a:buClr>
                <a:schemeClr val="dk1"/>
              </a:buClr>
              <a:buSzPts val="1148"/>
              <a:buFont typeface="Arial"/>
              <a:buChar char="•"/>
              <a:defRPr b="0" i="0" sz="1148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0" type="dt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765" u="none" cap="none" strike="noStrike">
                <a:solidFill>
                  <a:srgbClr val="F4F0F4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4724a71a92_0_138"/>
          <p:cNvSpPr txBox="1"/>
          <p:nvPr>
            <p:ph idx="12" type="sldNum"/>
          </p:nvPr>
        </p:nvSpPr>
        <p:spPr>
          <a:xfrm>
            <a:off x="5489258" y="9322647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7F7F7F"/>
                </a:solidFill>
              </a:rPr>
              <a:t>‹#›</a:t>
            </a:fld>
            <a:endParaRPr>
              <a:solidFill>
                <a:srgbClr val="7F7F7F"/>
              </a:solidFill>
            </a:endParaRPr>
          </a:p>
        </p:txBody>
      </p:sp>
      <p:sp>
        <p:nvSpPr>
          <p:cNvPr id="90" name="Google Shape;90;g14724a71a92_0_138"/>
          <p:cNvSpPr txBox="1"/>
          <p:nvPr/>
        </p:nvSpPr>
        <p:spPr>
          <a:xfrm>
            <a:off x="599064" y="1361057"/>
            <a:ext cx="657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Directions: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Please </a:t>
            </a:r>
            <a:r>
              <a:rPr lang="en-US" sz="1200">
                <a:latin typeface="Georgia"/>
                <a:ea typeface="Georgia"/>
                <a:cs typeface="Georgia"/>
                <a:sym typeface="Georgia"/>
              </a:rPr>
              <a:t>take a moment to reflect on your YPAR experience this year by answering the questions below.</a:t>
            </a:r>
            <a:endParaRPr/>
          </a:p>
        </p:txBody>
      </p:sp>
      <p:sp>
        <p:nvSpPr>
          <p:cNvPr id="91" name="Google Shape;91;g14724a71a92_0_138"/>
          <p:cNvSpPr/>
          <p:nvPr/>
        </p:nvSpPr>
        <p:spPr>
          <a:xfrm>
            <a:off x="604972" y="914206"/>
            <a:ext cx="6562500" cy="369300"/>
          </a:xfrm>
          <a:prstGeom prst="round1Rect">
            <a:avLst>
              <a:gd fmla="val 16667" name="adj"/>
            </a:avLst>
          </a:prstGeom>
          <a:solidFill>
            <a:srgbClr val="6C648B"/>
          </a:solidFill>
          <a:ln cap="flat" cmpd="sng" w="12700">
            <a:solidFill>
              <a:srgbClr val="6C648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Reflection</a:t>
            </a:r>
            <a:endParaRPr b="1"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2" name="Google Shape;92;g14724a71a92_0_138"/>
          <p:cNvSpPr txBox="1"/>
          <p:nvPr/>
        </p:nvSpPr>
        <p:spPr>
          <a:xfrm>
            <a:off x="388932" y="9436410"/>
            <a:ext cx="6994500" cy="4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2022 YPARinSchool.com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This file is for personal, classroom or public library use. By using it,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you agree that you will not copy or reproduce files except for non-commercial personal use </a:t>
            </a:r>
            <a:endParaRPr/>
          </a:p>
        </p:txBody>
      </p:sp>
      <p:sp>
        <p:nvSpPr>
          <p:cNvPr id="93" name="Google Shape;93;g14724a71a92_0_138"/>
          <p:cNvSpPr/>
          <p:nvPr/>
        </p:nvSpPr>
        <p:spPr>
          <a:xfrm>
            <a:off x="604975" y="2007550"/>
            <a:ext cx="6562500" cy="3411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What was the most important thing you learned from your YPAR project? How will you use what you learned in the future?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g14724a71a92_0_138"/>
          <p:cNvSpPr txBox="1"/>
          <p:nvPr/>
        </p:nvSpPr>
        <p:spPr>
          <a:xfrm>
            <a:off x="2593713" y="229348"/>
            <a:ext cx="344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C648B"/>
                </a:solidFill>
                <a:latin typeface="Josefin Sans"/>
                <a:ea typeface="Josefin Sans"/>
                <a:cs typeface="Josefin Sans"/>
                <a:sym typeface="Josefin Sans"/>
              </a:rPr>
              <a:t>YPAR in School</a:t>
            </a:r>
            <a:endParaRPr/>
          </a:p>
        </p:txBody>
      </p:sp>
      <p:pic>
        <p:nvPicPr>
          <p:cNvPr descr="Icon&#10;&#10;Description automatically generated" id="95" name="Google Shape;95;g14724a71a92_0_13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145" y="229348"/>
            <a:ext cx="666568" cy="6376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6" name="Google Shape;96;g14724a71a92_0_138"/>
          <p:cNvCxnSpPr/>
          <p:nvPr/>
        </p:nvCxnSpPr>
        <p:spPr>
          <a:xfrm>
            <a:off x="642144" y="35000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97" name="Google Shape;97;g14724a71a92_0_138"/>
          <p:cNvCxnSpPr/>
          <p:nvPr/>
        </p:nvCxnSpPr>
        <p:spPr>
          <a:xfrm>
            <a:off x="642955" y="3713262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98" name="Google Shape;98;g14724a71a92_0_138"/>
          <p:cNvCxnSpPr/>
          <p:nvPr/>
        </p:nvCxnSpPr>
        <p:spPr>
          <a:xfrm>
            <a:off x="642144" y="3926493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99" name="Google Shape;99;g14724a71a92_0_138"/>
          <p:cNvCxnSpPr/>
          <p:nvPr/>
        </p:nvCxnSpPr>
        <p:spPr>
          <a:xfrm>
            <a:off x="642955" y="413972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0" name="Google Shape;100;g14724a71a92_0_138"/>
          <p:cNvCxnSpPr/>
          <p:nvPr/>
        </p:nvCxnSpPr>
        <p:spPr>
          <a:xfrm>
            <a:off x="642144" y="4352955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1" name="Google Shape;101;g14724a71a92_0_138"/>
          <p:cNvCxnSpPr/>
          <p:nvPr/>
        </p:nvCxnSpPr>
        <p:spPr>
          <a:xfrm>
            <a:off x="642955" y="456618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2" name="Google Shape;102;g14724a71a92_0_138"/>
          <p:cNvCxnSpPr/>
          <p:nvPr/>
        </p:nvCxnSpPr>
        <p:spPr>
          <a:xfrm>
            <a:off x="648548" y="4779417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3" name="Google Shape;103;g14724a71a92_0_138"/>
          <p:cNvCxnSpPr/>
          <p:nvPr/>
        </p:nvCxnSpPr>
        <p:spPr>
          <a:xfrm>
            <a:off x="649359" y="4992648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4" name="Google Shape;104;g14724a71a92_0_138"/>
          <p:cNvCxnSpPr/>
          <p:nvPr/>
        </p:nvCxnSpPr>
        <p:spPr>
          <a:xfrm>
            <a:off x="648548" y="520587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5" name="Google Shape;105;g14724a71a92_0_138"/>
          <p:cNvCxnSpPr/>
          <p:nvPr/>
        </p:nvCxnSpPr>
        <p:spPr>
          <a:xfrm>
            <a:off x="649359" y="5419110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6" name="Google Shape;106;g14724a71a92_0_138"/>
          <p:cNvCxnSpPr/>
          <p:nvPr/>
        </p:nvCxnSpPr>
        <p:spPr>
          <a:xfrm>
            <a:off x="654952" y="6058803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7" name="Google Shape;107;g14724a71a92_0_138"/>
          <p:cNvCxnSpPr/>
          <p:nvPr/>
        </p:nvCxnSpPr>
        <p:spPr>
          <a:xfrm>
            <a:off x="655763" y="627203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g14724a71a92_0_138"/>
          <p:cNvCxnSpPr/>
          <p:nvPr/>
        </p:nvCxnSpPr>
        <p:spPr>
          <a:xfrm>
            <a:off x="654952" y="6485265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g14724a71a92_0_138"/>
          <p:cNvCxnSpPr/>
          <p:nvPr/>
        </p:nvCxnSpPr>
        <p:spPr>
          <a:xfrm>
            <a:off x="655763" y="669849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g14724a71a92_0_138"/>
          <p:cNvCxnSpPr/>
          <p:nvPr/>
        </p:nvCxnSpPr>
        <p:spPr>
          <a:xfrm>
            <a:off x="654952" y="6911727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g14724a71a92_0_138"/>
          <p:cNvCxnSpPr/>
          <p:nvPr/>
        </p:nvCxnSpPr>
        <p:spPr>
          <a:xfrm>
            <a:off x="655763" y="7124958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2" name="Google Shape;112;g14724a71a92_0_138"/>
          <p:cNvCxnSpPr/>
          <p:nvPr/>
        </p:nvCxnSpPr>
        <p:spPr>
          <a:xfrm>
            <a:off x="654952" y="733818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3" name="Google Shape;113;g14724a71a92_0_138"/>
          <p:cNvCxnSpPr/>
          <p:nvPr/>
        </p:nvCxnSpPr>
        <p:spPr>
          <a:xfrm>
            <a:off x="655763" y="7551420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4" name="Google Shape;114;g14724a71a92_0_138"/>
          <p:cNvCxnSpPr/>
          <p:nvPr/>
        </p:nvCxnSpPr>
        <p:spPr>
          <a:xfrm>
            <a:off x="654952" y="776465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5" name="Google Shape;115;g14724a71a92_0_138"/>
          <p:cNvCxnSpPr/>
          <p:nvPr/>
        </p:nvCxnSpPr>
        <p:spPr>
          <a:xfrm>
            <a:off x="655763" y="797787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6" name="Google Shape;116;g14724a71a92_0_138"/>
          <p:cNvCxnSpPr/>
          <p:nvPr/>
        </p:nvCxnSpPr>
        <p:spPr>
          <a:xfrm>
            <a:off x="642094" y="32868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7" name="Google Shape;117;g14724a71a92_0_138"/>
          <p:cNvCxnSpPr/>
          <p:nvPr/>
        </p:nvCxnSpPr>
        <p:spPr>
          <a:xfrm>
            <a:off x="599069" y="307358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g14724a71a92_0_138"/>
          <p:cNvCxnSpPr/>
          <p:nvPr/>
        </p:nvCxnSpPr>
        <p:spPr>
          <a:xfrm>
            <a:off x="642094" y="2860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19" name="Google Shape;119;g14724a71a92_0_138"/>
          <p:cNvCxnSpPr/>
          <p:nvPr/>
        </p:nvCxnSpPr>
        <p:spPr>
          <a:xfrm>
            <a:off x="655719" y="26471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20" name="Google Shape;120;g14724a71a92_0_138"/>
          <p:cNvCxnSpPr/>
          <p:nvPr/>
        </p:nvCxnSpPr>
        <p:spPr>
          <a:xfrm>
            <a:off x="599069" y="81970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21" name="Google Shape;121;g14724a71a92_0_138"/>
          <p:cNvCxnSpPr/>
          <p:nvPr/>
        </p:nvCxnSpPr>
        <p:spPr>
          <a:xfrm>
            <a:off x="599069" y="84141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22" name="Google Shape;122;g14724a71a92_0_138"/>
          <p:cNvCxnSpPr/>
          <p:nvPr/>
        </p:nvCxnSpPr>
        <p:spPr>
          <a:xfrm>
            <a:off x="642094" y="8646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23" name="Google Shape;123;g14724a71a92_0_138"/>
          <p:cNvCxnSpPr/>
          <p:nvPr/>
        </p:nvCxnSpPr>
        <p:spPr>
          <a:xfrm>
            <a:off x="655719" y="8887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g14724a71a92_0_138"/>
          <p:cNvCxnSpPr/>
          <p:nvPr/>
        </p:nvCxnSpPr>
        <p:spPr>
          <a:xfrm>
            <a:off x="642094" y="91045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125" name="Google Shape;125;g14724a71a92_0_138"/>
          <p:cNvSpPr/>
          <p:nvPr/>
        </p:nvSpPr>
        <p:spPr>
          <a:xfrm>
            <a:off x="612675" y="5475950"/>
            <a:ext cx="6562500" cy="3903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How well did your group work together overall?</a:t>
            </a:r>
            <a:r>
              <a:rPr i="0" lang="en-US" sz="1400" u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4724a71a92_0_179"/>
          <p:cNvSpPr txBox="1"/>
          <p:nvPr>
            <p:ph idx="12" type="sldNum"/>
          </p:nvPr>
        </p:nvSpPr>
        <p:spPr>
          <a:xfrm>
            <a:off x="5489258" y="9322647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7F7F7F"/>
                </a:solidFill>
              </a:rPr>
              <a:t>‹#›</a:t>
            </a:fld>
            <a:endParaRPr>
              <a:solidFill>
                <a:srgbClr val="7F7F7F"/>
              </a:solidFill>
            </a:endParaRPr>
          </a:p>
        </p:txBody>
      </p:sp>
      <p:sp>
        <p:nvSpPr>
          <p:cNvPr id="132" name="Google Shape;132;g14724a71a92_0_179"/>
          <p:cNvSpPr txBox="1"/>
          <p:nvPr/>
        </p:nvSpPr>
        <p:spPr>
          <a:xfrm>
            <a:off x="599064" y="1361057"/>
            <a:ext cx="657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Directions: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Please </a:t>
            </a:r>
            <a:r>
              <a:rPr lang="en-US" sz="1200">
                <a:latin typeface="Georgia"/>
                <a:ea typeface="Georgia"/>
                <a:cs typeface="Georgia"/>
                <a:sym typeface="Georgia"/>
              </a:rPr>
              <a:t>take a moment to reflect on your YPAR experience this year by answering the questions below.</a:t>
            </a:r>
            <a:endParaRPr/>
          </a:p>
        </p:txBody>
      </p:sp>
      <p:sp>
        <p:nvSpPr>
          <p:cNvPr id="133" name="Google Shape;133;g14724a71a92_0_179"/>
          <p:cNvSpPr/>
          <p:nvPr/>
        </p:nvSpPr>
        <p:spPr>
          <a:xfrm>
            <a:off x="604972" y="914206"/>
            <a:ext cx="6562500" cy="369300"/>
          </a:xfrm>
          <a:prstGeom prst="round1Rect">
            <a:avLst>
              <a:gd fmla="val 16667" name="adj"/>
            </a:avLst>
          </a:prstGeom>
          <a:solidFill>
            <a:srgbClr val="6C648B"/>
          </a:solidFill>
          <a:ln cap="flat" cmpd="sng" w="12700">
            <a:solidFill>
              <a:srgbClr val="6C648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Reflection</a:t>
            </a:r>
            <a:endParaRPr b="1"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4" name="Google Shape;134;g14724a71a92_0_179"/>
          <p:cNvSpPr txBox="1"/>
          <p:nvPr/>
        </p:nvSpPr>
        <p:spPr>
          <a:xfrm>
            <a:off x="388932" y="9436410"/>
            <a:ext cx="6994500" cy="4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2022 YPARinSchool.com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This file is for personal, classroom or public library use. By using it,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you agree that you will not copy or reproduce files except for non-commercial personal use </a:t>
            </a:r>
            <a:endParaRPr/>
          </a:p>
        </p:txBody>
      </p:sp>
      <p:sp>
        <p:nvSpPr>
          <p:cNvPr id="135" name="Google Shape;135;g14724a71a92_0_179"/>
          <p:cNvSpPr/>
          <p:nvPr/>
        </p:nvSpPr>
        <p:spPr>
          <a:xfrm>
            <a:off x="604975" y="2007550"/>
            <a:ext cx="6562500" cy="3411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What did you contribute to the project/presentation?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g14724a71a92_0_179"/>
          <p:cNvSpPr txBox="1"/>
          <p:nvPr/>
        </p:nvSpPr>
        <p:spPr>
          <a:xfrm>
            <a:off x="2593713" y="229348"/>
            <a:ext cx="344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C648B"/>
                </a:solidFill>
                <a:latin typeface="Josefin Sans"/>
                <a:ea typeface="Josefin Sans"/>
                <a:cs typeface="Josefin Sans"/>
                <a:sym typeface="Josefin Sans"/>
              </a:rPr>
              <a:t>YPAR in School</a:t>
            </a:r>
            <a:endParaRPr/>
          </a:p>
        </p:txBody>
      </p:sp>
      <p:pic>
        <p:nvPicPr>
          <p:cNvPr descr="Icon&#10;&#10;Description automatically generated" id="137" name="Google Shape;137;g14724a71a92_0_17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145" y="229348"/>
            <a:ext cx="666568" cy="6376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8" name="Google Shape;138;g14724a71a92_0_179"/>
          <p:cNvCxnSpPr/>
          <p:nvPr/>
        </p:nvCxnSpPr>
        <p:spPr>
          <a:xfrm>
            <a:off x="642144" y="35000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39" name="Google Shape;139;g14724a71a92_0_179"/>
          <p:cNvCxnSpPr/>
          <p:nvPr/>
        </p:nvCxnSpPr>
        <p:spPr>
          <a:xfrm>
            <a:off x="642955" y="3713262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g14724a71a92_0_179"/>
          <p:cNvCxnSpPr/>
          <p:nvPr/>
        </p:nvCxnSpPr>
        <p:spPr>
          <a:xfrm>
            <a:off x="642144" y="3926493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1" name="Google Shape;141;g14724a71a92_0_179"/>
          <p:cNvCxnSpPr/>
          <p:nvPr/>
        </p:nvCxnSpPr>
        <p:spPr>
          <a:xfrm>
            <a:off x="642955" y="413972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2" name="Google Shape;142;g14724a71a92_0_179"/>
          <p:cNvCxnSpPr/>
          <p:nvPr/>
        </p:nvCxnSpPr>
        <p:spPr>
          <a:xfrm>
            <a:off x="642144" y="4352955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3" name="Google Shape;143;g14724a71a92_0_179"/>
          <p:cNvCxnSpPr/>
          <p:nvPr/>
        </p:nvCxnSpPr>
        <p:spPr>
          <a:xfrm>
            <a:off x="642955" y="456618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4" name="Google Shape;144;g14724a71a92_0_179"/>
          <p:cNvCxnSpPr/>
          <p:nvPr/>
        </p:nvCxnSpPr>
        <p:spPr>
          <a:xfrm>
            <a:off x="648548" y="4779417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5" name="Google Shape;145;g14724a71a92_0_179"/>
          <p:cNvCxnSpPr/>
          <p:nvPr/>
        </p:nvCxnSpPr>
        <p:spPr>
          <a:xfrm>
            <a:off x="649359" y="4992648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6" name="Google Shape;146;g14724a71a92_0_179"/>
          <p:cNvCxnSpPr/>
          <p:nvPr/>
        </p:nvCxnSpPr>
        <p:spPr>
          <a:xfrm>
            <a:off x="648548" y="520587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7" name="Google Shape;147;g14724a71a92_0_179"/>
          <p:cNvCxnSpPr/>
          <p:nvPr/>
        </p:nvCxnSpPr>
        <p:spPr>
          <a:xfrm>
            <a:off x="649359" y="5419110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8" name="Google Shape;148;g14724a71a92_0_179"/>
          <p:cNvCxnSpPr/>
          <p:nvPr/>
        </p:nvCxnSpPr>
        <p:spPr>
          <a:xfrm>
            <a:off x="654952" y="6058803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49" name="Google Shape;149;g14724a71a92_0_179"/>
          <p:cNvCxnSpPr/>
          <p:nvPr/>
        </p:nvCxnSpPr>
        <p:spPr>
          <a:xfrm>
            <a:off x="655763" y="627203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0" name="Google Shape;150;g14724a71a92_0_179"/>
          <p:cNvCxnSpPr/>
          <p:nvPr/>
        </p:nvCxnSpPr>
        <p:spPr>
          <a:xfrm>
            <a:off x="654952" y="6485265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1" name="Google Shape;151;g14724a71a92_0_179"/>
          <p:cNvCxnSpPr/>
          <p:nvPr/>
        </p:nvCxnSpPr>
        <p:spPr>
          <a:xfrm>
            <a:off x="655763" y="669849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2" name="Google Shape;152;g14724a71a92_0_179"/>
          <p:cNvCxnSpPr/>
          <p:nvPr/>
        </p:nvCxnSpPr>
        <p:spPr>
          <a:xfrm>
            <a:off x="654952" y="6911727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3" name="Google Shape;153;g14724a71a92_0_179"/>
          <p:cNvCxnSpPr/>
          <p:nvPr/>
        </p:nvCxnSpPr>
        <p:spPr>
          <a:xfrm>
            <a:off x="655763" y="7124958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4" name="Google Shape;154;g14724a71a92_0_179"/>
          <p:cNvCxnSpPr/>
          <p:nvPr/>
        </p:nvCxnSpPr>
        <p:spPr>
          <a:xfrm>
            <a:off x="654952" y="733818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5" name="Google Shape;155;g14724a71a92_0_179"/>
          <p:cNvCxnSpPr/>
          <p:nvPr/>
        </p:nvCxnSpPr>
        <p:spPr>
          <a:xfrm>
            <a:off x="655763" y="7551420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6" name="Google Shape;156;g14724a71a92_0_179"/>
          <p:cNvCxnSpPr/>
          <p:nvPr/>
        </p:nvCxnSpPr>
        <p:spPr>
          <a:xfrm>
            <a:off x="654952" y="776465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7" name="Google Shape;157;g14724a71a92_0_179"/>
          <p:cNvCxnSpPr/>
          <p:nvPr/>
        </p:nvCxnSpPr>
        <p:spPr>
          <a:xfrm>
            <a:off x="655763" y="797787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8" name="Google Shape;158;g14724a71a92_0_179"/>
          <p:cNvCxnSpPr/>
          <p:nvPr/>
        </p:nvCxnSpPr>
        <p:spPr>
          <a:xfrm>
            <a:off x="642094" y="32868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59" name="Google Shape;159;g14724a71a92_0_179"/>
          <p:cNvCxnSpPr/>
          <p:nvPr/>
        </p:nvCxnSpPr>
        <p:spPr>
          <a:xfrm>
            <a:off x="599069" y="307358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60" name="Google Shape;160;g14724a71a92_0_179"/>
          <p:cNvCxnSpPr/>
          <p:nvPr/>
        </p:nvCxnSpPr>
        <p:spPr>
          <a:xfrm>
            <a:off x="642094" y="2860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61" name="Google Shape;161;g14724a71a92_0_179"/>
          <p:cNvCxnSpPr/>
          <p:nvPr/>
        </p:nvCxnSpPr>
        <p:spPr>
          <a:xfrm>
            <a:off x="655719" y="26471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62" name="Google Shape;162;g14724a71a92_0_179"/>
          <p:cNvCxnSpPr/>
          <p:nvPr/>
        </p:nvCxnSpPr>
        <p:spPr>
          <a:xfrm>
            <a:off x="599069" y="81970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63" name="Google Shape;163;g14724a71a92_0_179"/>
          <p:cNvCxnSpPr/>
          <p:nvPr/>
        </p:nvCxnSpPr>
        <p:spPr>
          <a:xfrm>
            <a:off x="599069" y="84141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64" name="Google Shape;164;g14724a71a92_0_179"/>
          <p:cNvCxnSpPr/>
          <p:nvPr/>
        </p:nvCxnSpPr>
        <p:spPr>
          <a:xfrm>
            <a:off x="642094" y="8646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65" name="Google Shape;165;g14724a71a92_0_179"/>
          <p:cNvCxnSpPr/>
          <p:nvPr/>
        </p:nvCxnSpPr>
        <p:spPr>
          <a:xfrm>
            <a:off x="655719" y="8887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66" name="Google Shape;166;g14724a71a92_0_179"/>
          <p:cNvCxnSpPr/>
          <p:nvPr/>
        </p:nvCxnSpPr>
        <p:spPr>
          <a:xfrm>
            <a:off x="642094" y="91045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167" name="Google Shape;167;g14724a71a92_0_179"/>
          <p:cNvSpPr/>
          <p:nvPr/>
        </p:nvSpPr>
        <p:spPr>
          <a:xfrm>
            <a:off x="612675" y="5475950"/>
            <a:ext cx="6562500" cy="3903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What were your greatest strengths and weaknesses?</a:t>
            </a:r>
            <a:r>
              <a:rPr i="0" lang="en-US" sz="1400" u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"/>
          <p:cNvSpPr txBox="1"/>
          <p:nvPr>
            <p:ph idx="12" type="sldNum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7F7F7F"/>
                </a:solidFill>
              </a:rPr>
              <a:t>‹#›</a:t>
            </a:fld>
            <a:endParaRPr>
              <a:solidFill>
                <a:srgbClr val="7F7F7F"/>
              </a:solidFill>
            </a:endParaRPr>
          </a:p>
        </p:txBody>
      </p:sp>
      <p:sp>
        <p:nvSpPr>
          <p:cNvPr id="174" name="Google Shape;174;p1"/>
          <p:cNvSpPr txBox="1"/>
          <p:nvPr/>
        </p:nvSpPr>
        <p:spPr>
          <a:xfrm>
            <a:off x="599064" y="1361057"/>
            <a:ext cx="657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Directions: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Please </a:t>
            </a:r>
            <a:r>
              <a:rPr lang="en-US" sz="1200">
                <a:latin typeface="Georgia"/>
                <a:ea typeface="Georgia"/>
                <a:cs typeface="Georgia"/>
                <a:sym typeface="Georgia"/>
              </a:rPr>
              <a:t>take a moment to reflect on your YPAR experience this year by answering the questions below.</a:t>
            </a:r>
            <a:endParaRPr/>
          </a:p>
        </p:txBody>
      </p:sp>
      <p:sp>
        <p:nvSpPr>
          <p:cNvPr id="175" name="Google Shape;175;p1"/>
          <p:cNvSpPr/>
          <p:nvPr/>
        </p:nvSpPr>
        <p:spPr>
          <a:xfrm>
            <a:off x="604972" y="914206"/>
            <a:ext cx="6562456" cy="369332"/>
          </a:xfrm>
          <a:prstGeom prst="round1Rect">
            <a:avLst>
              <a:gd fmla="val 16667" name="adj"/>
            </a:avLst>
          </a:prstGeom>
          <a:solidFill>
            <a:srgbClr val="6C648B"/>
          </a:solidFill>
          <a:ln cap="flat" cmpd="sng" w="12700">
            <a:solidFill>
              <a:srgbClr val="6C648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Reflection</a:t>
            </a:r>
            <a:endParaRPr b="1"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6" name="Google Shape;176;p1"/>
          <p:cNvSpPr txBox="1"/>
          <p:nvPr/>
        </p:nvSpPr>
        <p:spPr>
          <a:xfrm>
            <a:off x="388932" y="9436410"/>
            <a:ext cx="6994537" cy="41277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2022 YPARinSchool.com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This file is for personal, classroom or public library use. By using it,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you agree that you will not copy or reproduce files except for non-commercial personal use </a:t>
            </a:r>
            <a:endParaRPr/>
          </a:p>
        </p:txBody>
      </p:sp>
      <p:sp>
        <p:nvSpPr>
          <p:cNvPr id="177" name="Google Shape;177;p1"/>
          <p:cNvSpPr/>
          <p:nvPr/>
        </p:nvSpPr>
        <p:spPr>
          <a:xfrm>
            <a:off x="604975" y="2007550"/>
            <a:ext cx="6562500" cy="3411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Now that it’s over, what are your first thoughts about your overall project? Are they mostly positive or negative? Why?</a:t>
            </a:r>
            <a:r>
              <a:rPr i="0" lang="en-US" sz="1400" u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"/>
          <p:cNvSpPr txBox="1"/>
          <p:nvPr/>
        </p:nvSpPr>
        <p:spPr>
          <a:xfrm>
            <a:off x="2593713" y="229348"/>
            <a:ext cx="344466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C648B"/>
                </a:solidFill>
                <a:latin typeface="Josefin Sans"/>
                <a:ea typeface="Josefin Sans"/>
                <a:cs typeface="Josefin Sans"/>
                <a:sym typeface="Josefin Sans"/>
              </a:rPr>
              <a:t>YPAR in School</a:t>
            </a:r>
            <a:endParaRPr/>
          </a:p>
        </p:txBody>
      </p:sp>
      <p:pic>
        <p:nvPicPr>
          <p:cNvPr descr="Icon&#10;&#10;Description automatically generated" id="179" name="Google Shape;17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145" y="229348"/>
            <a:ext cx="666568" cy="6376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0" name="Google Shape;180;p1"/>
          <p:cNvCxnSpPr/>
          <p:nvPr/>
        </p:nvCxnSpPr>
        <p:spPr>
          <a:xfrm>
            <a:off x="642144" y="3500031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1"/>
          <p:cNvCxnSpPr/>
          <p:nvPr/>
        </p:nvCxnSpPr>
        <p:spPr>
          <a:xfrm>
            <a:off x="642955" y="3713262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2" name="Google Shape;182;p1"/>
          <p:cNvCxnSpPr/>
          <p:nvPr/>
        </p:nvCxnSpPr>
        <p:spPr>
          <a:xfrm>
            <a:off x="642144" y="3926493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3" name="Google Shape;183;p1"/>
          <p:cNvCxnSpPr/>
          <p:nvPr/>
        </p:nvCxnSpPr>
        <p:spPr>
          <a:xfrm>
            <a:off x="642955" y="4139724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4" name="Google Shape;184;p1"/>
          <p:cNvCxnSpPr/>
          <p:nvPr/>
        </p:nvCxnSpPr>
        <p:spPr>
          <a:xfrm>
            <a:off x="642144" y="4352955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5" name="Google Shape;185;p1"/>
          <p:cNvCxnSpPr/>
          <p:nvPr/>
        </p:nvCxnSpPr>
        <p:spPr>
          <a:xfrm>
            <a:off x="642955" y="4566186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6" name="Google Shape;186;p1"/>
          <p:cNvCxnSpPr/>
          <p:nvPr/>
        </p:nvCxnSpPr>
        <p:spPr>
          <a:xfrm>
            <a:off x="648548" y="4779417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7" name="Google Shape;187;p1"/>
          <p:cNvCxnSpPr/>
          <p:nvPr/>
        </p:nvCxnSpPr>
        <p:spPr>
          <a:xfrm>
            <a:off x="649359" y="4992648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8" name="Google Shape;188;p1"/>
          <p:cNvCxnSpPr/>
          <p:nvPr/>
        </p:nvCxnSpPr>
        <p:spPr>
          <a:xfrm>
            <a:off x="648548" y="5205879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89" name="Google Shape;189;p1"/>
          <p:cNvCxnSpPr/>
          <p:nvPr/>
        </p:nvCxnSpPr>
        <p:spPr>
          <a:xfrm>
            <a:off x="649359" y="5419110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0" name="Google Shape;190;p1"/>
          <p:cNvCxnSpPr/>
          <p:nvPr/>
        </p:nvCxnSpPr>
        <p:spPr>
          <a:xfrm>
            <a:off x="654952" y="6058803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1" name="Google Shape;191;p1"/>
          <p:cNvCxnSpPr/>
          <p:nvPr/>
        </p:nvCxnSpPr>
        <p:spPr>
          <a:xfrm>
            <a:off x="655763" y="6272034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2" name="Google Shape;192;p1"/>
          <p:cNvCxnSpPr/>
          <p:nvPr/>
        </p:nvCxnSpPr>
        <p:spPr>
          <a:xfrm>
            <a:off x="654952" y="6485265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3" name="Google Shape;193;p1"/>
          <p:cNvCxnSpPr/>
          <p:nvPr/>
        </p:nvCxnSpPr>
        <p:spPr>
          <a:xfrm>
            <a:off x="655763" y="6698496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4" name="Google Shape;194;p1"/>
          <p:cNvCxnSpPr/>
          <p:nvPr/>
        </p:nvCxnSpPr>
        <p:spPr>
          <a:xfrm>
            <a:off x="654952" y="6911727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5" name="Google Shape;195;p1"/>
          <p:cNvCxnSpPr/>
          <p:nvPr/>
        </p:nvCxnSpPr>
        <p:spPr>
          <a:xfrm>
            <a:off x="655763" y="7124958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6" name="Google Shape;196;p1"/>
          <p:cNvCxnSpPr/>
          <p:nvPr/>
        </p:nvCxnSpPr>
        <p:spPr>
          <a:xfrm>
            <a:off x="654952" y="7338189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7" name="Google Shape;197;p1"/>
          <p:cNvCxnSpPr/>
          <p:nvPr/>
        </p:nvCxnSpPr>
        <p:spPr>
          <a:xfrm>
            <a:off x="655763" y="7551420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8" name="Google Shape;198;p1"/>
          <p:cNvCxnSpPr/>
          <p:nvPr/>
        </p:nvCxnSpPr>
        <p:spPr>
          <a:xfrm>
            <a:off x="654952" y="7764651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99" name="Google Shape;199;p1"/>
          <p:cNvCxnSpPr/>
          <p:nvPr/>
        </p:nvCxnSpPr>
        <p:spPr>
          <a:xfrm>
            <a:off x="655763" y="7977874"/>
            <a:ext cx="6487097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0" name="Google Shape;200;p1"/>
          <p:cNvCxnSpPr/>
          <p:nvPr/>
        </p:nvCxnSpPr>
        <p:spPr>
          <a:xfrm>
            <a:off x="642094" y="32868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1" name="Google Shape;201;p1"/>
          <p:cNvCxnSpPr/>
          <p:nvPr/>
        </p:nvCxnSpPr>
        <p:spPr>
          <a:xfrm>
            <a:off x="599069" y="307358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2" name="Google Shape;202;p1"/>
          <p:cNvCxnSpPr/>
          <p:nvPr/>
        </p:nvCxnSpPr>
        <p:spPr>
          <a:xfrm>
            <a:off x="642094" y="2860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3" name="Google Shape;203;p1"/>
          <p:cNvCxnSpPr/>
          <p:nvPr/>
        </p:nvCxnSpPr>
        <p:spPr>
          <a:xfrm>
            <a:off x="655719" y="26471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4" name="Google Shape;204;p1"/>
          <p:cNvCxnSpPr/>
          <p:nvPr/>
        </p:nvCxnSpPr>
        <p:spPr>
          <a:xfrm>
            <a:off x="599069" y="81970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5" name="Google Shape;205;p1"/>
          <p:cNvCxnSpPr/>
          <p:nvPr/>
        </p:nvCxnSpPr>
        <p:spPr>
          <a:xfrm>
            <a:off x="599069" y="84141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6" name="Google Shape;206;p1"/>
          <p:cNvCxnSpPr/>
          <p:nvPr/>
        </p:nvCxnSpPr>
        <p:spPr>
          <a:xfrm>
            <a:off x="642094" y="8646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7" name="Google Shape;207;p1"/>
          <p:cNvCxnSpPr/>
          <p:nvPr/>
        </p:nvCxnSpPr>
        <p:spPr>
          <a:xfrm>
            <a:off x="655719" y="8887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08" name="Google Shape;208;p1"/>
          <p:cNvCxnSpPr/>
          <p:nvPr/>
        </p:nvCxnSpPr>
        <p:spPr>
          <a:xfrm>
            <a:off x="642094" y="91045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209" name="Google Shape;209;p1"/>
          <p:cNvSpPr/>
          <p:nvPr/>
        </p:nvSpPr>
        <p:spPr>
          <a:xfrm>
            <a:off x="612675" y="5475950"/>
            <a:ext cx="6562500" cy="3903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What were some of the most interesting discoveries you made while working on this project?(Can be about yourself, others, or the topic)</a:t>
            </a:r>
            <a:r>
              <a:rPr b="1" i="0" lang="en-US" sz="1400" u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:</a:t>
            </a:r>
            <a:r>
              <a:rPr i="0" lang="en-US" sz="1400" u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4724a71a92_0_97"/>
          <p:cNvSpPr txBox="1"/>
          <p:nvPr>
            <p:ph idx="12" type="sldNum"/>
          </p:nvPr>
        </p:nvSpPr>
        <p:spPr>
          <a:xfrm>
            <a:off x="5489258" y="9322647"/>
            <a:ext cx="1748700" cy="53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>
                <a:solidFill>
                  <a:srgbClr val="7F7F7F"/>
                </a:solidFill>
              </a:rPr>
              <a:t>‹#›</a:t>
            </a:fld>
            <a:endParaRPr>
              <a:solidFill>
                <a:srgbClr val="7F7F7F"/>
              </a:solidFill>
            </a:endParaRPr>
          </a:p>
        </p:txBody>
      </p:sp>
      <p:sp>
        <p:nvSpPr>
          <p:cNvPr id="216" name="Google Shape;216;g14724a71a92_0_97"/>
          <p:cNvSpPr txBox="1"/>
          <p:nvPr/>
        </p:nvSpPr>
        <p:spPr>
          <a:xfrm>
            <a:off x="599064" y="1361057"/>
            <a:ext cx="6573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US" sz="1200" u="none" cap="none" strike="noStrik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Directions: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Please </a:t>
            </a:r>
            <a:r>
              <a:rPr lang="en-US" sz="1200">
                <a:latin typeface="Georgia"/>
                <a:ea typeface="Georgia"/>
                <a:cs typeface="Georgia"/>
                <a:sym typeface="Georgia"/>
              </a:rPr>
              <a:t>take a moment to reflect on your YPAR experience this year by answering the questions below.</a:t>
            </a:r>
            <a:endParaRPr/>
          </a:p>
        </p:txBody>
      </p:sp>
      <p:sp>
        <p:nvSpPr>
          <p:cNvPr id="217" name="Google Shape;217;g14724a71a92_0_97"/>
          <p:cNvSpPr/>
          <p:nvPr/>
        </p:nvSpPr>
        <p:spPr>
          <a:xfrm>
            <a:off x="604972" y="914206"/>
            <a:ext cx="6562500" cy="369300"/>
          </a:xfrm>
          <a:prstGeom prst="round1Rect">
            <a:avLst>
              <a:gd fmla="val 16667" name="adj"/>
            </a:avLst>
          </a:prstGeom>
          <a:solidFill>
            <a:srgbClr val="6C648B"/>
          </a:solidFill>
          <a:ln cap="flat" cmpd="sng" w="12700">
            <a:solidFill>
              <a:srgbClr val="6C648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Reflection</a:t>
            </a:r>
            <a:endParaRPr b="1" sz="2000">
              <a:solidFill>
                <a:schemeClr val="lt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8" name="Google Shape;218;g14724a71a92_0_97"/>
          <p:cNvSpPr txBox="1"/>
          <p:nvPr/>
        </p:nvSpPr>
        <p:spPr>
          <a:xfrm>
            <a:off x="388932" y="9436410"/>
            <a:ext cx="6994500" cy="41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© 2022 YPARinSchool.com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This file is for personal, classroom or public library use. By using it,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900" u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 you agree that you will not copy or reproduce files except for non-commercial personal use </a:t>
            </a:r>
            <a:endParaRPr/>
          </a:p>
        </p:txBody>
      </p:sp>
      <p:sp>
        <p:nvSpPr>
          <p:cNvPr id="219" name="Google Shape;219;g14724a71a92_0_97"/>
          <p:cNvSpPr/>
          <p:nvPr/>
        </p:nvSpPr>
        <p:spPr>
          <a:xfrm>
            <a:off x="604975" y="2007550"/>
            <a:ext cx="6562500" cy="3411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What were some of your most challenging moments and what made them so?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g14724a71a92_0_97"/>
          <p:cNvSpPr txBox="1"/>
          <p:nvPr/>
        </p:nvSpPr>
        <p:spPr>
          <a:xfrm>
            <a:off x="2593713" y="229348"/>
            <a:ext cx="34446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6C648B"/>
                </a:solidFill>
                <a:latin typeface="Josefin Sans"/>
                <a:ea typeface="Josefin Sans"/>
                <a:cs typeface="Josefin Sans"/>
                <a:sym typeface="Josefin Sans"/>
              </a:rPr>
              <a:t>YPAR in School</a:t>
            </a:r>
            <a:endParaRPr/>
          </a:p>
        </p:txBody>
      </p:sp>
      <p:pic>
        <p:nvPicPr>
          <p:cNvPr descr="Icon&#10;&#10;Description automatically generated" id="221" name="Google Shape;221;g14724a71a92_0_9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27145" y="229348"/>
            <a:ext cx="666568" cy="63764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2" name="Google Shape;222;g14724a71a92_0_97"/>
          <p:cNvCxnSpPr/>
          <p:nvPr/>
        </p:nvCxnSpPr>
        <p:spPr>
          <a:xfrm>
            <a:off x="642144" y="35000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23" name="Google Shape;223;g14724a71a92_0_97"/>
          <p:cNvCxnSpPr/>
          <p:nvPr/>
        </p:nvCxnSpPr>
        <p:spPr>
          <a:xfrm>
            <a:off x="642955" y="3713262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24" name="Google Shape;224;g14724a71a92_0_97"/>
          <p:cNvCxnSpPr/>
          <p:nvPr/>
        </p:nvCxnSpPr>
        <p:spPr>
          <a:xfrm>
            <a:off x="642144" y="3926493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25" name="Google Shape;225;g14724a71a92_0_97"/>
          <p:cNvCxnSpPr/>
          <p:nvPr/>
        </p:nvCxnSpPr>
        <p:spPr>
          <a:xfrm>
            <a:off x="642955" y="413972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26" name="Google Shape;226;g14724a71a92_0_97"/>
          <p:cNvCxnSpPr/>
          <p:nvPr/>
        </p:nvCxnSpPr>
        <p:spPr>
          <a:xfrm>
            <a:off x="642144" y="4352955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27" name="Google Shape;227;g14724a71a92_0_97"/>
          <p:cNvCxnSpPr/>
          <p:nvPr/>
        </p:nvCxnSpPr>
        <p:spPr>
          <a:xfrm>
            <a:off x="642955" y="456618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28" name="Google Shape;228;g14724a71a92_0_97"/>
          <p:cNvCxnSpPr/>
          <p:nvPr/>
        </p:nvCxnSpPr>
        <p:spPr>
          <a:xfrm>
            <a:off x="648548" y="4779417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29" name="Google Shape;229;g14724a71a92_0_97"/>
          <p:cNvCxnSpPr/>
          <p:nvPr/>
        </p:nvCxnSpPr>
        <p:spPr>
          <a:xfrm>
            <a:off x="649359" y="4992648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0" name="Google Shape;230;g14724a71a92_0_97"/>
          <p:cNvCxnSpPr/>
          <p:nvPr/>
        </p:nvCxnSpPr>
        <p:spPr>
          <a:xfrm>
            <a:off x="648548" y="520587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1" name="Google Shape;231;g14724a71a92_0_97"/>
          <p:cNvCxnSpPr/>
          <p:nvPr/>
        </p:nvCxnSpPr>
        <p:spPr>
          <a:xfrm>
            <a:off x="649359" y="5419110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2" name="Google Shape;232;g14724a71a92_0_97"/>
          <p:cNvCxnSpPr/>
          <p:nvPr/>
        </p:nvCxnSpPr>
        <p:spPr>
          <a:xfrm>
            <a:off x="654952" y="6058803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3" name="Google Shape;233;g14724a71a92_0_97"/>
          <p:cNvCxnSpPr/>
          <p:nvPr/>
        </p:nvCxnSpPr>
        <p:spPr>
          <a:xfrm>
            <a:off x="655763" y="627203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4" name="Google Shape;234;g14724a71a92_0_97"/>
          <p:cNvCxnSpPr/>
          <p:nvPr/>
        </p:nvCxnSpPr>
        <p:spPr>
          <a:xfrm>
            <a:off x="654952" y="6485265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5" name="Google Shape;235;g14724a71a92_0_97"/>
          <p:cNvCxnSpPr/>
          <p:nvPr/>
        </p:nvCxnSpPr>
        <p:spPr>
          <a:xfrm>
            <a:off x="655763" y="669849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6" name="Google Shape;236;g14724a71a92_0_97"/>
          <p:cNvCxnSpPr/>
          <p:nvPr/>
        </p:nvCxnSpPr>
        <p:spPr>
          <a:xfrm>
            <a:off x="654952" y="6911727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7" name="Google Shape;237;g14724a71a92_0_97"/>
          <p:cNvCxnSpPr/>
          <p:nvPr/>
        </p:nvCxnSpPr>
        <p:spPr>
          <a:xfrm>
            <a:off x="655763" y="7124958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8" name="Google Shape;238;g14724a71a92_0_97"/>
          <p:cNvCxnSpPr/>
          <p:nvPr/>
        </p:nvCxnSpPr>
        <p:spPr>
          <a:xfrm>
            <a:off x="654952" y="7338189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39" name="Google Shape;239;g14724a71a92_0_97"/>
          <p:cNvCxnSpPr/>
          <p:nvPr/>
        </p:nvCxnSpPr>
        <p:spPr>
          <a:xfrm>
            <a:off x="655763" y="7551420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0" name="Google Shape;240;g14724a71a92_0_97"/>
          <p:cNvCxnSpPr/>
          <p:nvPr/>
        </p:nvCxnSpPr>
        <p:spPr>
          <a:xfrm>
            <a:off x="654952" y="776465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1" name="Google Shape;241;g14724a71a92_0_97"/>
          <p:cNvCxnSpPr/>
          <p:nvPr/>
        </p:nvCxnSpPr>
        <p:spPr>
          <a:xfrm>
            <a:off x="655763" y="7977874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2" name="Google Shape;242;g14724a71a92_0_97"/>
          <p:cNvCxnSpPr/>
          <p:nvPr/>
        </p:nvCxnSpPr>
        <p:spPr>
          <a:xfrm>
            <a:off x="642094" y="32868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3" name="Google Shape;243;g14724a71a92_0_97"/>
          <p:cNvCxnSpPr/>
          <p:nvPr/>
        </p:nvCxnSpPr>
        <p:spPr>
          <a:xfrm>
            <a:off x="599069" y="307358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4" name="Google Shape;244;g14724a71a92_0_97"/>
          <p:cNvCxnSpPr/>
          <p:nvPr/>
        </p:nvCxnSpPr>
        <p:spPr>
          <a:xfrm>
            <a:off x="642094" y="2860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5" name="Google Shape;245;g14724a71a92_0_97"/>
          <p:cNvCxnSpPr/>
          <p:nvPr/>
        </p:nvCxnSpPr>
        <p:spPr>
          <a:xfrm>
            <a:off x="655719" y="26471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6" name="Google Shape;246;g14724a71a92_0_97"/>
          <p:cNvCxnSpPr/>
          <p:nvPr/>
        </p:nvCxnSpPr>
        <p:spPr>
          <a:xfrm>
            <a:off x="599069" y="819700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7" name="Google Shape;247;g14724a71a92_0_97"/>
          <p:cNvCxnSpPr/>
          <p:nvPr/>
        </p:nvCxnSpPr>
        <p:spPr>
          <a:xfrm>
            <a:off x="599069" y="84141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8" name="Google Shape;248;g14724a71a92_0_97"/>
          <p:cNvCxnSpPr/>
          <p:nvPr/>
        </p:nvCxnSpPr>
        <p:spPr>
          <a:xfrm>
            <a:off x="642094" y="8646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49" name="Google Shape;249;g14724a71a92_0_97"/>
          <p:cNvCxnSpPr/>
          <p:nvPr/>
        </p:nvCxnSpPr>
        <p:spPr>
          <a:xfrm>
            <a:off x="655719" y="8887356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250" name="Google Shape;250;g14724a71a92_0_97"/>
          <p:cNvCxnSpPr/>
          <p:nvPr/>
        </p:nvCxnSpPr>
        <p:spPr>
          <a:xfrm>
            <a:off x="642094" y="9104531"/>
            <a:ext cx="6487200" cy="0"/>
          </a:xfrm>
          <a:prstGeom prst="straightConnector1">
            <a:avLst/>
          </a:prstGeom>
          <a:noFill/>
          <a:ln cap="flat" cmpd="sng" w="9525">
            <a:solidFill>
              <a:srgbClr val="9BD252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251" name="Google Shape;251;g14724a71a92_0_97"/>
          <p:cNvSpPr/>
          <p:nvPr/>
        </p:nvSpPr>
        <p:spPr>
          <a:xfrm>
            <a:off x="612675" y="5475950"/>
            <a:ext cx="6562500" cy="3903600"/>
          </a:xfrm>
          <a:prstGeom prst="roundRect">
            <a:avLst>
              <a:gd fmla="val 3655" name="adj"/>
            </a:avLst>
          </a:prstGeom>
          <a:noFill/>
          <a:ln cap="flat" cmpd="sng" w="38100">
            <a:solidFill>
              <a:srgbClr val="71993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What were some of your most powerful learning  moments and what made them so?</a:t>
            </a:r>
            <a:r>
              <a:rPr i="0" lang="en-US" sz="1400" u="none" strike="noStrike">
                <a:solidFill>
                  <a:schemeClr val="accent6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accent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1">
      <a:dk1>
        <a:srgbClr val="F0EBF0"/>
      </a:dk1>
      <a:lt1>
        <a:srgbClr val="FFFFFF"/>
      </a:lt1>
      <a:dk2>
        <a:srgbClr val="6C648B"/>
      </a:dk2>
      <a:lt2>
        <a:srgbClr val="B6A19E"/>
      </a:lt2>
      <a:accent1>
        <a:srgbClr val="9BD252"/>
      </a:accent1>
      <a:accent2>
        <a:srgbClr val="FFC600"/>
      </a:accent2>
      <a:accent3>
        <a:srgbClr val="698E28"/>
      </a:accent3>
      <a:accent4>
        <a:srgbClr val="D5D2CA"/>
      </a:accent4>
      <a:accent5>
        <a:srgbClr val="B69EB4"/>
      </a:accent5>
      <a:accent6>
        <a:srgbClr val="000000"/>
      </a:accent6>
      <a:hlink>
        <a:srgbClr val="003359"/>
      </a:hlink>
      <a:folHlink>
        <a:srgbClr val="853A7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2021-06-22T13:02:41Z</dcterms:created>
  <dc:creator>Lisa Carrick</dc:creator>
</cp:coreProperties>
</file>